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9" r:id="rId3"/>
    <p:sldId id="264" r:id="rId4"/>
    <p:sldId id="263" r:id="rId5"/>
    <p:sldId id="260" r:id="rId6"/>
    <p:sldId id="258" r:id="rId7"/>
    <p:sldId id="261"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9" d="100"/>
          <a:sy n="89" d="100"/>
        </p:scale>
        <p:origin x="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2291FA2-60CD-4499-A8CC-D399DA5F9DE5}" type="datetimeFigureOut">
              <a:rPr lang="en-GB" smtClean="0"/>
              <a:t>16/04/2018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282F0F-AB52-48BC-9D16-B6B323E06AB4}" type="slidenum">
              <a:rPr lang="en-GB" smtClean="0"/>
              <a:t>‹#›</a:t>
            </a:fld>
            <a:endParaRPr lang="en-GB"/>
          </a:p>
        </p:txBody>
      </p:sp>
    </p:spTree>
    <p:extLst>
      <p:ext uri="{BB962C8B-B14F-4D97-AF65-F5344CB8AC3E}">
        <p14:creationId xmlns:p14="http://schemas.microsoft.com/office/powerpoint/2010/main" val="2611547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291FA2-60CD-4499-A8CC-D399DA5F9DE5}" type="datetimeFigureOut">
              <a:rPr lang="en-GB" smtClean="0"/>
              <a:t>16/04/2018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282F0F-AB52-48BC-9D16-B6B323E06AB4}" type="slidenum">
              <a:rPr lang="en-GB" smtClean="0"/>
              <a:t>‹#›</a:t>
            </a:fld>
            <a:endParaRPr lang="en-GB"/>
          </a:p>
        </p:txBody>
      </p:sp>
    </p:spTree>
    <p:extLst>
      <p:ext uri="{BB962C8B-B14F-4D97-AF65-F5344CB8AC3E}">
        <p14:creationId xmlns:p14="http://schemas.microsoft.com/office/powerpoint/2010/main" val="1951912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291FA2-60CD-4499-A8CC-D399DA5F9DE5}" type="datetimeFigureOut">
              <a:rPr lang="en-GB" smtClean="0"/>
              <a:t>16/04/2018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282F0F-AB52-48BC-9D16-B6B323E06AB4}"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58407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291FA2-60CD-4499-A8CC-D399DA5F9DE5}" type="datetimeFigureOut">
              <a:rPr lang="en-GB" smtClean="0"/>
              <a:t>16/04/2018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282F0F-AB52-48BC-9D16-B6B323E06AB4}" type="slidenum">
              <a:rPr lang="en-GB" smtClean="0"/>
              <a:t>‹#›</a:t>
            </a:fld>
            <a:endParaRPr lang="en-GB"/>
          </a:p>
        </p:txBody>
      </p:sp>
    </p:spTree>
    <p:extLst>
      <p:ext uri="{BB962C8B-B14F-4D97-AF65-F5344CB8AC3E}">
        <p14:creationId xmlns:p14="http://schemas.microsoft.com/office/powerpoint/2010/main" val="8858863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291FA2-60CD-4499-A8CC-D399DA5F9DE5}" type="datetimeFigureOut">
              <a:rPr lang="en-GB" smtClean="0"/>
              <a:t>16/04/2018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282F0F-AB52-48BC-9D16-B6B323E06AB4}"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542609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291FA2-60CD-4499-A8CC-D399DA5F9DE5}" type="datetimeFigureOut">
              <a:rPr lang="en-GB" smtClean="0"/>
              <a:t>16/04/2018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282F0F-AB52-48BC-9D16-B6B323E06AB4}" type="slidenum">
              <a:rPr lang="en-GB" smtClean="0"/>
              <a:t>‹#›</a:t>
            </a:fld>
            <a:endParaRPr lang="en-GB"/>
          </a:p>
        </p:txBody>
      </p:sp>
    </p:spTree>
    <p:extLst>
      <p:ext uri="{BB962C8B-B14F-4D97-AF65-F5344CB8AC3E}">
        <p14:creationId xmlns:p14="http://schemas.microsoft.com/office/powerpoint/2010/main" val="8369600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291FA2-60CD-4499-A8CC-D399DA5F9DE5}" type="datetimeFigureOut">
              <a:rPr lang="en-GB" smtClean="0"/>
              <a:t>16/04/2018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282F0F-AB52-48BC-9D16-B6B323E06AB4}" type="slidenum">
              <a:rPr lang="en-GB" smtClean="0"/>
              <a:t>‹#›</a:t>
            </a:fld>
            <a:endParaRPr lang="en-GB"/>
          </a:p>
        </p:txBody>
      </p:sp>
    </p:spTree>
    <p:extLst>
      <p:ext uri="{BB962C8B-B14F-4D97-AF65-F5344CB8AC3E}">
        <p14:creationId xmlns:p14="http://schemas.microsoft.com/office/powerpoint/2010/main" val="40979842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291FA2-60CD-4499-A8CC-D399DA5F9DE5}" type="datetimeFigureOut">
              <a:rPr lang="en-GB" smtClean="0"/>
              <a:t>16/04/2018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282F0F-AB52-48BC-9D16-B6B323E06AB4}" type="slidenum">
              <a:rPr lang="en-GB" smtClean="0"/>
              <a:t>‹#›</a:t>
            </a:fld>
            <a:endParaRPr lang="en-GB"/>
          </a:p>
        </p:txBody>
      </p:sp>
    </p:spTree>
    <p:extLst>
      <p:ext uri="{BB962C8B-B14F-4D97-AF65-F5344CB8AC3E}">
        <p14:creationId xmlns:p14="http://schemas.microsoft.com/office/powerpoint/2010/main" val="24175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291FA2-60CD-4499-A8CC-D399DA5F9DE5}" type="datetimeFigureOut">
              <a:rPr lang="en-GB" smtClean="0"/>
              <a:t>16/04/2018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282F0F-AB52-48BC-9D16-B6B323E06AB4}" type="slidenum">
              <a:rPr lang="en-GB" smtClean="0"/>
              <a:t>‹#›</a:t>
            </a:fld>
            <a:endParaRPr lang="en-GB"/>
          </a:p>
        </p:txBody>
      </p:sp>
    </p:spTree>
    <p:extLst>
      <p:ext uri="{BB962C8B-B14F-4D97-AF65-F5344CB8AC3E}">
        <p14:creationId xmlns:p14="http://schemas.microsoft.com/office/powerpoint/2010/main" val="1429489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291FA2-60CD-4499-A8CC-D399DA5F9DE5}" type="datetimeFigureOut">
              <a:rPr lang="en-GB" smtClean="0"/>
              <a:t>16/04/2018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282F0F-AB52-48BC-9D16-B6B323E06AB4}" type="slidenum">
              <a:rPr lang="en-GB" smtClean="0"/>
              <a:t>‹#›</a:t>
            </a:fld>
            <a:endParaRPr lang="en-GB"/>
          </a:p>
        </p:txBody>
      </p:sp>
    </p:spTree>
    <p:extLst>
      <p:ext uri="{BB962C8B-B14F-4D97-AF65-F5344CB8AC3E}">
        <p14:creationId xmlns:p14="http://schemas.microsoft.com/office/powerpoint/2010/main" val="1670985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2291FA2-60CD-4499-A8CC-D399DA5F9DE5}" type="datetimeFigureOut">
              <a:rPr lang="en-GB" smtClean="0"/>
              <a:t>16/04/2018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282F0F-AB52-48BC-9D16-B6B323E06AB4}" type="slidenum">
              <a:rPr lang="en-GB" smtClean="0"/>
              <a:t>‹#›</a:t>
            </a:fld>
            <a:endParaRPr lang="en-GB"/>
          </a:p>
        </p:txBody>
      </p:sp>
    </p:spTree>
    <p:extLst>
      <p:ext uri="{BB962C8B-B14F-4D97-AF65-F5344CB8AC3E}">
        <p14:creationId xmlns:p14="http://schemas.microsoft.com/office/powerpoint/2010/main" val="2883957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2291FA2-60CD-4499-A8CC-D399DA5F9DE5}" type="datetimeFigureOut">
              <a:rPr lang="en-GB" smtClean="0"/>
              <a:t>16/04/2018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B282F0F-AB52-48BC-9D16-B6B323E06AB4}" type="slidenum">
              <a:rPr lang="en-GB" smtClean="0"/>
              <a:t>‹#›</a:t>
            </a:fld>
            <a:endParaRPr lang="en-GB"/>
          </a:p>
        </p:txBody>
      </p:sp>
    </p:spTree>
    <p:extLst>
      <p:ext uri="{BB962C8B-B14F-4D97-AF65-F5344CB8AC3E}">
        <p14:creationId xmlns:p14="http://schemas.microsoft.com/office/powerpoint/2010/main" val="2361638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2291FA2-60CD-4499-A8CC-D399DA5F9DE5}" type="datetimeFigureOut">
              <a:rPr lang="en-GB" smtClean="0"/>
              <a:t>16/04/2018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B282F0F-AB52-48BC-9D16-B6B323E06AB4}" type="slidenum">
              <a:rPr lang="en-GB" smtClean="0"/>
              <a:t>‹#›</a:t>
            </a:fld>
            <a:endParaRPr lang="en-GB"/>
          </a:p>
        </p:txBody>
      </p:sp>
    </p:spTree>
    <p:extLst>
      <p:ext uri="{BB962C8B-B14F-4D97-AF65-F5344CB8AC3E}">
        <p14:creationId xmlns:p14="http://schemas.microsoft.com/office/powerpoint/2010/main" val="3625546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291FA2-60CD-4499-A8CC-D399DA5F9DE5}" type="datetimeFigureOut">
              <a:rPr lang="en-GB" smtClean="0"/>
              <a:t>16/04/2018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B282F0F-AB52-48BC-9D16-B6B323E06AB4}" type="slidenum">
              <a:rPr lang="en-GB" smtClean="0"/>
              <a:t>‹#›</a:t>
            </a:fld>
            <a:endParaRPr lang="en-GB"/>
          </a:p>
        </p:txBody>
      </p:sp>
    </p:spTree>
    <p:extLst>
      <p:ext uri="{BB962C8B-B14F-4D97-AF65-F5344CB8AC3E}">
        <p14:creationId xmlns:p14="http://schemas.microsoft.com/office/powerpoint/2010/main" val="3122898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291FA2-60CD-4499-A8CC-D399DA5F9DE5}" type="datetimeFigureOut">
              <a:rPr lang="en-GB" smtClean="0"/>
              <a:t>16/04/2018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282F0F-AB52-48BC-9D16-B6B323E06AB4}" type="slidenum">
              <a:rPr lang="en-GB" smtClean="0"/>
              <a:t>‹#›</a:t>
            </a:fld>
            <a:endParaRPr lang="en-GB"/>
          </a:p>
        </p:txBody>
      </p:sp>
    </p:spTree>
    <p:extLst>
      <p:ext uri="{BB962C8B-B14F-4D97-AF65-F5344CB8AC3E}">
        <p14:creationId xmlns:p14="http://schemas.microsoft.com/office/powerpoint/2010/main" val="2570310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291FA2-60CD-4499-A8CC-D399DA5F9DE5}" type="datetimeFigureOut">
              <a:rPr lang="en-GB" smtClean="0"/>
              <a:t>16/04/2018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282F0F-AB52-48BC-9D16-B6B323E06AB4}" type="slidenum">
              <a:rPr lang="en-GB" smtClean="0"/>
              <a:t>‹#›</a:t>
            </a:fld>
            <a:endParaRPr lang="en-GB"/>
          </a:p>
        </p:txBody>
      </p:sp>
    </p:spTree>
    <p:extLst>
      <p:ext uri="{BB962C8B-B14F-4D97-AF65-F5344CB8AC3E}">
        <p14:creationId xmlns:p14="http://schemas.microsoft.com/office/powerpoint/2010/main" val="2037360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2291FA2-60CD-4499-A8CC-D399DA5F9DE5}" type="datetimeFigureOut">
              <a:rPr lang="en-GB" smtClean="0"/>
              <a:t>16/04/2018</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B282F0F-AB52-48BC-9D16-B6B323E06AB4}" type="slidenum">
              <a:rPr lang="en-GB" smtClean="0"/>
              <a:t>‹#›</a:t>
            </a:fld>
            <a:endParaRPr lang="en-GB"/>
          </a:p>
        </p:txBody>
      </p:sp>
    </p:spTree>
    <p:extLst>
      <p:ext uri="{BB962C8B-B14F-4D97-AF65-F5344CB8AC3E}">
        <p14:creationId xmlns:p14="http://schemas.microsoft.com/office/powerpoint/2010/main" val="3200979081"/>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THE MISCONCEPTION OF RIBA AND MAIN DIFFERENCES BETWEEN ISLAMIC AND CONVENTIONAL BANKS</a:t>
            </a:r>
            <a:endParaRPr lang="en-GB" dirty="0"/>
          </a:p>
        </p:txBody>
      </p:sp>
      <p:sp>
        <p:nvSpPr>
          <p:cNvPr id="3" name="Subtitle 2"/>
          <p:cNvSpPr>
            <a:spLocks noGrp="1"/>
          </p:cNvSpPr>
          <p:nvPr>
            <p:ph type="subTitle" idx="1"/>
          </p:nvPr>
        </p:nvSpPr>
        <p:spPr>
          <a:xfrm>
            <a:off x="1546918" y="4359926"/>
            <a:ext cx="7766936" cy="1096899"/>
          </a:xfrm>
        </p:spPr>
        <p:txBody>
          <a:bodyPr/>
          <a:lstStyle/>
          <a:p>
            <a:r>
              <a:rPr lang="en-GB" dirty="0" smtClean="0">
                <a:latin typeface="Times New Roman" panose="02020603050405020304" pitchFamily="18" charset="0"/>
                <a:cs typeface="Times New Roman" panose="02020603050405020304" pitchFamily="18" charset="0"/>
              </a:rPr>
              <a:t>AHMED  HAYDAR JABIR</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0241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1195" y="1126810"/>
            <a:ext cx="7599663" cy="7817525"/>
          </a:xfrm>
          <a:prstGeom prst="rect">
            <a:avLst/>
          </a:prstGeom>
        </p:spPr>
        <p:txBody>
          <a:bodyPr wrap="square">
            <a:spAutoFit/>
          </a:bodyPr>
          <a:lstStyle/>
          <a:p>
            <a:r>
              <a:rPr lang="en-GB" sz="1600" dirty="0" err="1" smtClean="0">
                <a:solidFill>
                  <a:srgbClr val="DF0000"/>
                </a:solidFill>
                <a:latin typeface="Times New Roman" panose="02020603050405020304" pitchFamily="18" charset="0"/>
                <a:cs typeface="Times New Roman" panose="02020603050405020304" pitchFamily="18" charset="0"/>
              </a:rPr>
              <a:t>Riba</a:t>
            </a:r>
            <a:r>
              <a:rPr lang="en-GB" sz="1600" dirty="0">
                <a:solidFill>
                  <a:srgbClr val="000000"/>
                </a:solidFill>
                <a:latin typeface="Times New Roman" panose="02020603050405020304" pitchFamily="18" charset="0"/>
                <a:cs typeface="Times New Roman" panose="02020603050405020304" pitchFamily="18" charset="0"/>
              </a:rPr>
              <a:t> (interest, usury) is primarily an economic issue in view of the fact that all religions and mythologies have </a:t>
            </a:r>
            <a:r>
              <a:rPr lang="en-GB" sz="1600" dirty="0" err="1" smtClean="0">
                <a:solidFill>
                  <a:srgbClr val="000000"/>
                </a:solidFill>
                <a:latin typeface="Times New Roman" panose="02020603050405020304" pitchFamily="18" charset="0"/>
                <a:cs typeface="Times New Roman" panose="02020603050405020304" pitchFamily="18" charset="0"/>
              </a:rPr>
              <a:t>prohibited,restricted</a:t>
            </a:r>
            <a:r>
              <a:rPr lang="en-GB" sz="1600" dirty="0">
                <a:solidFill>
                  <a:srgbClr val="000000"/>
                </a:solidFill>
                <a:latin typeface="Times New Roman" panose="02020603050405020304" pitchFamily="18" charset="0"/>
                <a:cs typeface="Times New Roman" panose="02020603050405020304" pitchFamily="18" charset="0"/>
              </a:rPr>
              <a:t>, discouraged, disliked, or degraded </a:t>
            </a:r>
            <a:r>
              <a:rPr lang="en-GB" sz="1600" dirty="0" err="1">
                <a:solidFill>
                  <a:srgbClr val="000000"/>
                </a:solidFill>
                <a:latin typeface="Times New Roman" panose="02020603050405020304" pitchFamily="18" charset="0"/>
                <a:cs typeface="Times New Roman" panose="02020603050405020304" pitchFamily="18" charset="0"/>
              </a:rPr>
              <a:t>Riba</a:t>
            </a:r>
            <a:r>
              <a:rPr lang="en-GB" sz="1600" dirty="0">
                <a:solidFill>
                  <a:srgbClr val="000000"/>
                </a:solidFill>
                <a:latin typeface="Times New Roman" panose="02020603050405020304" pitchFamily="18" charset="0"/>
                <a:cs typeface="Times New Roman" panose="02020603050405020304" pitchFamily="18" charset="0"/>
              </a:rPr>
              <a:t> in one way or the </a:t>
            </a:r>
            <a:r>
              <a:rPr lang="en-GB" sz="1600" dirty="0" smtClean="0">
                <a:solidFill>
                  <a:srgbClr val="000000"/>
                </a:solidFill>
                <a:latin typeface="Times New Roman" panose="02020603050405020304" pitchFamily="18" charset="0"/>
                <a:cs typeface="Times New Roman" panose="02020603050405020304" pitchFamily="18" charset="0"/>
              </a:rPr>
              <a:t>other.</a:t>
            </a:r>
          </a:p>
          <a:p>
            <a:r>
              <a:rPr lang="en-GB" sz="1600" dirty="0" smtClean="0">
                <a:solidFill>
                  <a:srgbClr val="000000"/>
                </a:solidFill>
                <a:latin typeface="Times New Roman" panose="02020603050405020304" pitchFamily="18" charset="0"/>
                <a:cs typeface="Times New Roman" panose="02020603050405020304" pitchFamily="18" charset="0"/>
              </a:rPr>
              <a:t> </a:t>
            </a:r>
          </a:p>
          <a:p>
            <a:r>
              <a:rPr lang="en-GB" sz="1600" dirty="0" smtClean="0">
                <a:solidFill>
                  <a:srgbClr val="000000"/>
                </a:solidFill>
                <a:latin typeface="Times New Roman" panose="02020603050405020304" pitchFamily="18" charset="0"/>
                <a:cs typeface="Times New Roman" panose="02020603050405020304" pitchFamily="18" charset="0"/>
              </a:rPr>
              <a:t>All </a:t>
            </a:r>
            <a:r>
              <a:rPr lang="en-GB" sz="1600" dirty="0">
                <a:solidFill>
                  <a:srgbClr val="000000"/>
                </a:solidFill>
                <a:latin typeface="Times New Roman" panose="02020603050405020304" pitchFamily="18" charset="0"/>
                <a:cs typeface="Times New Roman" panose="02020603050405020304" pitchFamily="18" charset="0"/>
              </a:rPr>
              <a:t>three major </a:t>
            </a:r>
            <a:r>
              <a:rPr lang="en-GB" sz="1600" dirty="0" smtClean="0">
                <a:solidFill>
                  <a:srgbClr val="000000"/>
                </a:solidFill>
                <a:latin typeface="Times New Roman" panose="02020603050405020304" pitchFamily="18" charset="0"/>
                <a:cs typeface="Times New Roman" panose="02020603050405020304" pitchFamily="18" charset="0"/>
              </a:rPr>
              <a:t>revealed </a:t>
            </a:r>
            <a:r>
              <a:rPr lang="en-GB" sz="1600" dirty="0">
                <a:solidFill>
                  <a:srgbClr val="000000"/>
                </a:solidFill>
                <a:latin typeface="Times New Roman" panose="02020603050405020304" pitchFamily="18" charset="0"/>
                <a:cs typeface="Times New Roman" panose="02020603050405020304" pitchFamily="18" charset="0"/>
              </a:rPr>
              <a:t>religions i.e., Islam, Christianity, and Judaism have strongly condemned and prohibited </a:t>
            </a:r>
            <a:r>
              <a:rPr lang="en-GB" sz="1600" dirty="0" err="1">
                <a:solidFill>
                  <a:srgbClr val="000000"/>
                </a:solidFill>
                <a:latin typeface="Times New Roman" panose="02020603050405020304" pitchFamily="18" charset="0"/>
                <a:cs typeface="Times New Roman" panose="02020603050405020304" pitchFamily="18" charset="0"/>
              </a:rPr>
              <a:t>Riba</a:t>
            </a:r>
            <a:r>
              <a:rPr lang="en-GB" sz="1600" dirty="0">
                <a:solidFill>
                  <a:srgbClr val="000000"/>
                </a:solidFill>
                <a:latin typeface="Times New Roman" panose="02020603050405020304" pitchFamily="18" charset="0"/>
                <a:cs typeface="Times New Roman" panose="02020603050405020304" pitchFamily="18" charset="0"/>
              </a:rPr>
              <a:t> in its original versions. </a:t>
            </a:r>
            <a:r>
              <a:rPr lang="en-GB" sz="1600" dirty="0" err="1" smtClean="0">
                <a:solidFill>
                  <a:srgbClr val="000000"/>
                </a:solidFill>
                <a:latin typeface="Times New Roman" panose="02020603050405020304" pitchFamily="18" charset="0"/>
                <a:cs typeface="Times New Roman" panose="02020603050405020304" pitchFamily="18" charset="0"/>
              </a:rPr>
              <a:t>Riba</a:t>
            </a:r>
            <a:r>
              <a:rPr lang="en-GB" sz="1600" dirty="0" smtClean="0">
                <a:solidFill>
                  <a:srgbClr val="000000"/>
                </a:solidFill>
                <a:latin typeface="Times New Roman" panose="02020603050405020304" pitchFamily="18" charset="0"/>
                <a:cs typeface="Times New Roman" panose="02020603050405020304" pitchFamily="18" charset="0"/>
              </a:rPr>
              <a:t> led </a:t>
            </a:r>
            <a:r>
              <a:rPr lang="en-GB" sz="1600" dirty="0">
                <a:solidFill>
                  <a:srgbClr val="000000"/>
                </a:solidFill>
                <a:latin typeface="Times New Roman" panose="02020603050405020304" pitchFamily="18" charset="0"/>
                <a:cs typeface="Times New Roman" panose="02020603050405020304" pitchFamily="18" charset="0"/>
              </a:rPr>
              <a:t>the mankind into the economic anarchy of the present era</a:t>
            </a:r>
            <a:r>
              <a:rPr lang="en-GB" sz="1600" dirty="0" smtClean="0">
                <a:solidFill>
                  <a:srgbClr val="000000"/>
                </a:solidFill>
                <a:latin typeface="Times New Roman" panose="02020603050405020304" pitchFamily="18" charset="0"/>
                <a:cs typeface="Times New Roman" panose="02020603050405020304" pitchFamily="18" charset="0"/>
              </a:rPr>
              <a:t>.</a:t>
            </a:r>
          </a:p>
          <a:p>
            <a:endParaRPr lang="en-GB" sz="1600" dirty="0" smtClean="0">
              <a:solidFill>
                <a:srgbClr val="000000"/>
              </a:solidFill>
              <a:latin typeface="Times New Roman" panose="02020603050405020304" pitchFamily="18" charset="0"/>
              <a:cs typeface="Times New Roman" panose="02020603050405020304" pitchFamily="18" charset="0"/>
            </a:endParaRPr>
          </a:p>
          <a:p>
            <a:r>
              <a:rPr lang="en-GB" sz="1600" dirty="0" err="1">
                <a:latin typeface="Times New Roman" panose="02020603050405020304" pitchFamily="18" charset="0"/>
                <a:cs typeface="Times New Roman" panose="02020603050405020304" pitchFamily="18" charset="0"/>
              </a:rPr>
              <a:t>Riba</a:t>
            </a:r>
            <a:r>
              <a:rPr lang="en-GB" sz="1600" dirty="0">
                <a:latin typeface="Times New Roman" panose="02020603050405020304" pitchFamily="18" charset="0"/>
                <a:cs typeface="Times New Roman" panose="02020603050405020304" pitchFamily="18" charset="0"/>
              </a:rPr>
              <a:t> was made legal by Judo-Christian amendments in the divine law - its destructive fallouts earthed at large.  </a:t>
            </a:r>
            <a:endParaRPr lang="en-GB" sz="1600" dirty="0" smtClean="0">
              <a:latin typeface="Times New Roman" panose="02020603050405020304" pitchFamily="18" charset="0"/>
              <a:cs typeface="Times New Roman" panose="02020603050405020304" pitchFamily="18" charset="0"/>
            </a:endParaRPr>
          </a:p>
          <a:p>
            <a:endParaRPr lang="en-GB" sz="1600" dirty="0">
              <a:latin typeface="Times New Roman" panose="02020603050405020304" pitchFamily="18" charset="0"/>
              <a:cs typeface="Times New Roman" panose="02020603050405020304" pitchFamily="18" charset="0"/>
            </a:endParaRPr>
          </a:p>
          <a:p>
            <a:r>
              <a:rPr lang="en-GB" sz="1600" dirty="0" smtClean="0">
                <a:latin typeface="Times New Roman" panose="02020603050405020304" pitchFamily="18" charset="0"/>
                <a:cs typeface="Times New Roman" panose="02020603050405020304" pitchFamily="18" charset="0"/>
              </a:rPr>
              <a:t>Hence in Islam</a:t>
            </a:r>
            <a:r>
              <a:rPr lang="en-GB" sz="1600" dirty="0" smtClean="0">
                <a:latin typeface="Times New Roman" panose="02020603050405020304" pitchFamily="18" charset="0"/>
                <a:cs typeface="Times New Roman" panose="02020603050405020304" pitchFamily="18" charset="0"/>
              </a:rPr>
              <a:t>, there </a:t>
            </a:r>
            <a:r>
              <a:rPr lang="en-GB" sz="1600" dirty="0" smtClean="0">
                <a:latin typeface="Times New Roman" panose="02020603050405020304" pitchFamily="18" charset="0"/>
                <a:cs typeface="Times New Roman" panose="02020603050405020304" pitchFamily="18" charset="0"/>
              </a:rPr>
              <a:t>are two of  </a:t>
            </a:r>
            <a:r>
              <a:rPr lang="en-GB" sz="1600" dirty="0">
                <a:latin typeface="Times New Roman" panose="02020603050405020304" pitchFamily="18" charset="0"/>
                <a:cs typeface="Times New Roman" panose="02020603050405020304" pitchFamily="18" charset="0"/>
              </a:rPr>
              <a:t>types, </a:t>
            </a:r>
            <a:r>
              <a:rPr lang="en-GB" sz="1600" dirty="0" smtClean="0">
                <a:latin typeface="Times New Roman" panose="02020603050405020304" pitchFamily="18" charset="0"/>
                <a:cs typeface="Times New Roman" panose="02020603050405020304" pitchFamily="18" charset="0"/>
              </a:rPr>
              <a:t>one is mentioned in the  Qur’an </a:t>
            </a:r>
            <a:r>
              <a:rPr lang="en-GB" sz="1600" i="1" dirty="0" err="1" smtClean="0">
                <a:latin typeface="Times New Roman" panose="02020603050405020304" pitchFamily="18" charset="0"/>
                <a:cs typeface="Times New Roman" panose="02020603050405020304" pitchFamily="18" charset="0"/>
              </a:rPr>
              <a:t>riba</a:t>
            </a:r>
            <a:r>
              <a:rPr lang="en-GB" sz="1600" i="1" dirty="0" smtClean="0">
                <a:latin typeface="Times New Roman" panose="02020603050405020304" pitchFamily="18" charset="0"/>
                <a:cs typeface="Times New Roman" panose="02020603050405020304" pitchFamily="18" charset="0"/>
              </a:rPr>
              <a:t>-al-</a:t>
            </a:r>
            <a:r>
              <a:rPr lang="en-GB" sz="1600" i="1" dirty="0" err="1" smtClean="0">
                <a:latin typeface="Times New Roman" panose="02020603050405020304" pitchFamily="18" charset="0"/>
                <a:cs typeface="Times New Roman" panose="02020603050405020304" pitchFamily="18" charset="0"/>
              </a:rPr>
              <a:t>nasiah</a:t>
            </a:r>
            <a:r>
              <a:rPr lang="en-GB" sz="1600" i="1" dirty="0" smtClean="0">
                <a:latin typeface="Times New Roman" panose="02020603050405020304" pitchFamily="18" charset="0"/>
                <a:cs typeface="Times New Roman" panose="02020603050405020304" pitchFamily="18" charset="0"/>
              </a:rPr>
              <a:t> </a:t>
            </a:r>
            <a:r>
              <a:rPr lang="en-GB" sz="1600" dirty="0" smtClean="0">
                <a:latin typeface="Times New Roman" panose="02020603050405020304" pitchFamily="18" charset="0"/>
                <a:cs typeface="Times New Roman" panose="02020603050405020304" pitchFamily="18" charset="0"/>
              </a:rPr>
              <a:t>and </a:t>
            </a:r>
            <a:r>
              <a:rPr lang="en-GB" sz="1600" dirty="0">
                <a:latin typeface="Times New Roman" panose="02020603050405020304" pitchFamily="18" charset="0"/>
                <a:cs typeface="Times New Roman" panose="02020603050405020304" pitchFamily="18" charset="0"/>
              </a:rPr>
              <a:t>the other </a:t>
            </a:r>
            <a:r>
              <a:rPr lang="en-GB" sz="1600" dirty="0" smtClean="0">
                <a:latin typeface="Times New Roman" panose="02020603050405020304" pitchFamily="18" charset="0"/>
                <a:cs typeface="Times New Roman" panose="02020603050405020304" pitchFamily="18" charset="0"/>
              </a:rPr>
              <a:t>explained by the prophet Muhammad (</a:t>
            </a:r>
            <a:r>
              <a:rPr lang="en-GB" sz="1600" dirty="0" err="1" smtClean="0">
                <a:latin typeface="Times New Roman" panose="02020603050405020304" pitchFamily="18" charset="0"/>
                <a:cs typeface="Times New Roman" panose="02020603050405020304" pitchFamily="18" charset="0"/>
              </a:rPr>
              <a:t>s.a.w</a:t>
            </a:r>
            <a:r>
              <a:rPr lang="en-GB" sz="1600" dirty="0" smtClean="0">
                <a:latin typeface="Times New Roman" panose="02020603050405020304" pitchFamily="18" charset="0"/>
                <a:cs typeface="Times New Roman" panose="02020603050405020304" pitchFamily="18" charset="0"/>
              </a:rPr>
              <a:t>) </a:t>
            </a:r>
            <a:r>
              <a:rPr lang="en-GB" sz="1600" i="1" dirty="0" err="1" smtClean="0">
                <a:latin typeface="Times New Roman" panose="02020603050405020304" pitchFamily="18" charset="0"/>
                <a:cs typeface="Times New Roman" panose="02020603050405020304" pitchFamily="18" charset="0"/>
              </a:rPr>
              <a:t>riba</a:t>
            </a:r>
            <a:r>
              <a:rPr lang="en-GB" sz="1600" i="1" dirty="0" smtClean="0">
                <a:latin typeface="Times New Roman" panose="02020603050405020304" pitchFamily="18" charset="0"/>
                <a:cs typeface="Times New Roman" panose="02020603050405020304" pitchFamily="18" charset="0"/>
              </a:rPr>
              <a:t>-al-</a:t>
            </a:r>
            <a:r>
              <a:rPr lang="en-GB" sz="1600" i="1" dirty="0" err="1" smtClean="0">
                <a:latin typeface="Times New Roman" panose="02020603050405020304" pitchFamily="18" charset="0"/>
                <a:cs typeface="Times New Roman" panose="02020603050405020304" pitchFamily="18" charset="0"/>
              </a:rPr>
              <a:t>fadl</a:t>
            </a:r>
            <a:r>
              <a:rPr lang="en-GB" sz="1600" i="1" dirty="0" smtClean="0">
                <a:latin typeface="Times New Roman" panose="02020603050405020304" pitchFamily="18" charset="0"/>
                <a:cs typeface="Times New Roman" panose="02020603050405020304" pitchFamily="18" charset="0"/>
              </a:rPr>
              <a:t> </a:t>
            </a:r>
            <a:r>
              <a:rPr lang="en-GB" sz="1600" i="1" dirty="0">
                <a:latin typeface="Times New Roman" panose="02020603050405020304" pitchFamily="18" charset="0"/>
                <a:cs typeface="Times New Roman" panose="02020603050405020304" pitchFamily="18" charset="0"/>
              </a:rPr>
              <a:t>or </a:t>
            </a:r>
            <a:r>
              <a:rPr lang="en-GB" sz="1600" i="1" dirty="0" err="1" smtClean="0">
                <a:latin typeface="Times New Roman" panose="02020603050405020304" pitchFamily="18" charset="0"/>
                <a:cs typeface="Times New Roman" panose="02020603050405020304" pitchFamily="18" charset="0"/>
              </a:rPr>
              <a:t>riba</a:t>
            </a:r>
            <a:r>
              <a:rPr lang="en-GB" sz="1600" i="1" dirty="0" smtClean="0">
                <a:latin typeface="Times New Roman" panose="02020603050405020304" pitchFamily="18" charset="0"/>
                <a:cs typeface="Times New Roman" panose="02020603050405020304" pitchFamily="18" charset="0"/>
              </a:rPr>
              <a:t>-al-</a:t>
            </a:r>
            <a:r>
              <a:rPr lang="en-GB" sz="1600" i="1" dirty="0" err="1" smtClean="0">
                <a:latin typeface="Times New Roman" panose="02020603050405020304" pitchFamily="18" charset="0"/>
                <a:cs typeface="Times New Roman" panose="02020603050405020304" pitchFamily="18" charset="0"/>
              </a:rPr>
              <a:t>buyu</a:t>
            </a:r>
            <a:r>
              <a:rPr lang="en-GB" sz="1600" i="1" dirty="0" smtClean="0">
                <a:latin typeface="Times New Roman" panose="02020603050405020304" pitchFamily="18" charset="0"/>
                <a:cs typeface="Times New Roman" panose="02020603050405020304" pitchFamily="18" charset="0"/>
              </a:rPr>
              <a:t> </a:t>
            </a:r>
            <a:r>
              <a:rPr lang="en-GB" sz="1600" dirty="0">
                <a:latin typeface="Times New Roman" panose="02020603050405020304" pitchFamily="18" charset="0"/>
                <a:cs typeface="Times New Roman" panose="02020603050405020304" pitchFamily="18" charset="0"/>
              </a:rPr>
              <a:t>and interpreted these as "</a:t>
            </a:r>
            <a:r>
              <a:rPr lang="en-GB" sz="1600" dirty="0" err="1">
                <a:latin typeface="Times New Roman" panose="02020603050405020304" pitchFamily="18" charset="0"/>
                <a:cs typeface="Times New Roman" panose="02020603050405020304" pitchFamily="18" charset="0"/>
              </a:rPr>
              <a:t>riba</a:t>
            </a:r>
            <a:r>
              <a:rPr lang="en-GB" sz="1600" dirty="0">
                <a:latin typeface="Times New Roman" panose="02020603050405020304" pitchFamily="18" charset="0"/>
                <a:cs typeface="Times New Roman" panose="02020603050405020304" pitchFamily="18" charset="0"/>
              </a:rPr>
              <a:t> in debt" and "</a:t>
            </a:r>
            <a:r>
              <a:rPr lang="en-GB" sz="1600" dirty="0" err="1">
                <a:latin typeface="Times New Roman" panose="02020603050405020304" pitchFamily="18" charset="0"/>
                <a:cs typeface="Times New Roman" panose="02020603050405020304" pitchFamily="18" charset="0"/>
              </a:rPr>
              <a:t>riba</a:t>
            </a:r>
            <a:r>
              <a:rPr lang="en-GB" sz="1600" dirty="0">
                <a:latin typeface="Times New Roman" panose="02020603050405020304" pitchFamily="18" charset="0"/>
                <a:cs typeface="Times New Roman" panose="02020603050405020304" pitchFamily="18" charset="0"/>
              </a:rPr>
              <a:t> in </a:t>
            </a:r>
            <a:r>
              <a:rPr lang="en-GB" sz="1600" dirty="0" smtClean="0">
                <a:latin typeface="Times New Roman" panose="02020603050405020304" pitchFamily="18" charset="0"/>
                <a:cs typeface="Times New Roman" panose="02020603050405020304" pitchFamily="18" charset="0"/>
              </a:rPr>
              <a:t>trade respectively</a:t>
            </a:r>
          </a:p>
          <a:p>
            <a:endParaRPr lang="en-GB" sz="1600" dirty="0" smtClean="0">
              <a:latin typeface="Times New Roman" panose="02020603050405020304" pitchFamily="18" charset="0"/>
              <a:cs typeface="Times New Roman" panose="02020603050405020304" pitchFamily="18" charset="0"/>
            </a:endParaRPr>
          </a:p>
          <a:p>
            <a:r>
              <a:rPr lang="en-GB" sz="1600" dirty="0">
                <a:solidFill>
                  <a:srgbClr val="666666"/>
                </a:solidFill>
                <a:latin typeface="Times New Roman" panose="02020603050405020304" pitchFamily="18" charset="0"/>
                <a:cs typeface="Times New Roman" panose="02020603050405020304" pitchFamily="18" charset="0"/>
              </a:rPr>
              <a:t>a) </a:t>
            </a:r>
            <a:r>
              <a:rPr lang="en-GB" sz="1600" b="1" dirty="0" err="1">
                <a:solidFill>
                  <a:srgbClr val="666666"/>
                </a:solidFill>
                <a:latin typeface="Times New Roman" panose="02020603050405020304" pitchFamily="18" charset="0"/>
                <a:cs typeface="Times New Roman" panose="02020603050405020304" pitchFamily="18" charset="0"/>
              </a:rPr>
              <a:t>Riba</a:t>
            </a:r>
            <a:r>
              <a:rPr lang="en-GB" sz="1600" b="1" dirty="0">
                <a:solidFill>
                  <a:srgbClr val="666666"/>
                </a:solidFill>
                <a:latin typeface="Times New Roman" panose="02020603050405020304" pitchFamily="18" charset="0"/>
                <a:cs typeface="Times New Roman" panose="02020603050405020304" pitchFamily="18" charset="0"/>
              </a:rPr>
              <a:t> al </a:t>
            </a:r>
            <a:r>
              <a:rPr lang="en-GB" sz="1600" b="1" dirty="0" err="1">
                <a:solidFill>
                  <a:srgbClr val="666666"/>
                </a:solidFill>
                <a:latin typeface="Times New Roman" panose="02020603050405020304" pitchFamily="18" charset="0"/>
                <a:cs typeface="Times New Roman" panose="02020603050405020304" pitchFamily="18" charset="0"/>
              </a:rPr>
              <a:t>Nasiah</a:t>
            </a:r>
            <a:r>
              <a:rPr lang="en-GB" sz="1600" dirty="0">
                <a:solidFill>
                  <a:srgbClr val="666666"/>
                </a:solidFill>
                <a:latin typeface="Times New Roman" panose="02020603050405020304" pitchFamily="18" charset="0"/>
                <a:cs typeface="Times New Roman" panose="02020603050405020304" pitchFamily="18" charset="0"/>
              </a:rPr>
              <a:t>- here the increase or growth is due to postponement. It can be specified in the beginning of transaction or on maturity of debt. If the debtor is not able to pay back the debt on maturity and the creditor gives him some more time in return for an additional amount it is termed </a:t>
            </a:r>
            <a:r>
              <a:rPr lang="en-GB" sz="1600" dirty="0" err="1">
                <a:solidFill>
                  <a:srgbClr val="666666"/>
                </a:solidFill>
                <a:latin typeface="Times New Roman" panose="02020603050405020304" pitchFamily="18" charset="0"/>
                <a:cs typeface="Times New Roman" panose="02020603050405020304" pitchFamily="18" charset="0"/>
              </a:rPr>
              <a:t>Riba</a:t>
            </a:r>
            <a:r>
              <a:rPr lang="en-GB" sz="1600" dirty="0">
                <a:solidFill>
                  <a:srgbClr val="666666"/>
                </a:solidFill>
                <a:latin typeface="Times New Roman" panose="02020603050405020304" pitchFamily="18" charset="0"/>
                <a:cs typeface="Times New Roman" panose="02020603050405020304" pitchFamily="18" charset="0"/>
              </a:rPr>
              <a:t> al </a:t>
            </a:r>
            <a:r>
              <a:rPr lang="en-GB" sz="1600" dirty="0" err="1">
                <a:solidFill>
                  <a:srgbClr val="666666"/>
                </a:solidFill>
                <a:latin typeface="Times New Roman" panose="02020603050405020304" pitchFamily="18" charset="0"/>
                <a:cs typeface="Times New Roman" panose="02020603050405020304" pitchFamily="18" charset="0"/>
              </a:rPr>
              <a:t>Nasiah</a:t>
            </a:r>
            <a:endParaRPr lang="en-GB" sz="1600" dirty="0" smtClean="0">
              <a:latin typeface="Times New Roman" panose="02020603050405020304" pitchFamily="18" charset="0"/>
              <a:cs typeface="Times New Roman" panose="02020603050405020304" pitchFamily="18" charset="0"/>
            </a:endParaRPr>
          </a:p>
          <a:p>
            <a:endParaRPr lang="en-GB" sz="1600" dirty="0">
              <a:latin typeface="Times New Roman" panose="02020603050405020304" pitchFamily="18" charset="0"/>
              <a:cs typeface="Times New Roman" panose="02020603050405020304" pitchFamily="18" charset="0"/>
            </a:endParaRPr>
          </a:p>
          <a:p>
            <a:endParaRPr lang="en-GB" sz="1600" dirty="0" smtClean="0">
              <a:latin typeface="Times New Roman" panose="02020603050405020304" pitchFamily="18" charset="0"/>
              <a:cs typeface="Times New Roman" panose="02020603050405020304" pitchFamily="18" charset="0"/>
            </a:endParaRPr>
          </a:p>
          <a:p>
            <a:endParaRPr lang="en-GB" sz="1600" dirty="0">
              <a:latin typeface="Times New Roman" panose="02020603050405020304" pitchFamily="18" charset="0"/>
              <a:cs typeface="Times New Roman" panose="02020603050405020304" pitchFamily="18" charset="0"/>
            </a:endParaRPr>
          </a:p>
          <a:p>
            <a:endParaRPr lang="en-GB" sz="1600" dirty="0" smtClean="0">
              <a:latin typeface="Times New Roman" panose="02020603050405020304" pitchFamily="18" charset="0"/>
              <a:cs typeface="Times New Roman" panose="02020603050405020304" pitchFamily="18" charset="0"/>
            </a:endParaRPr>
          </a:p>
          <a:p>
            <a:endParaRPr lang="en-GB" sz="1600" dirty="0">
              <a:latin typeface="Times New Roman" panose="02020603050405020304" pitchFamily="18" charset="0"/>
              <a:cs typeface="Times New Roman" panose="02020603050405020304" pitchFamily="18" charset="0"/>
            </a:endParaRPr>
          </a:p>
          <a:p>
            <a:endParaRPr lang="en-GB" sz="1600" dirty="0" smtClean="0">
              <a:latin typeface="Times New Roman" panose="02020603050405020304" pitchFamily="18" charset="0"/>
              <a:cs typeface="Times New Roman" panose="02020603050405020304" pitchFamily="18" charset="0"/>
            </a:endParaRPr>
          </a:p>
          <a:p>
            <a:endParaRPr lang="en-GB" sz="1600" dirty="0"/>
          </a:p>
          <a:p>
            <a:endParaRPr lang="en-GB" sz="1600" dirty="0" smtClean="0"/>
          </a:p>
          <a:p>
            <a:endParaRPr lang="en-GB" sz="1600" dirty="0"/>
          </a:p>
          <a:p>
            <a:r>
              <a:rPr lang="en-GB" dirty="0"/>
              <a:t/>
            </a:r>
            <a:br>
              <a:rPr lang="en-GB" dirty="0"/>
            </a:br>
            <a:r>
              <a:rPr lang="en-GB" dirty="0"/>
              <a:t/>
            </a:r>
            <a:br>
              <a:rPr lang="en-GB" dirty="0"/>
            </a:br>
            <a:endParaRPr lang="en-GB" dirty="0"/>
          </a:p>
        </p:txBody>
      </p:sp>
    </p:spTree>
    <p:extLst>
      <p:ext uri="{BB962C8B-B14F-4D97-AF65-F5344CB8AC3E}">
        <p14:creationId xmlns:p14="http://schemas.microsoft.com/office/powerpoint/2010/main" val="3024744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2511" y="0"/>
            <a:ext cx="8008220" cy="7017306"/>
          </a:xfrm>
          <a:prstGeom prst="rect">
            <a:avLst/>
          </a:prstGeom>
        </p:spPr>
        <p:txBody>
          <a:bodyPr wrap="square">
            <a:spAutoFit/>
          </a:bodyPr>
          <a:lstStyle/>
          <a:p>
            <a:endParaRPr lang="en-GB" dirty="0" smtClean="0">
              <a:latin typeface="Times New Roman" panose="02020603050405020304" pitchFamily="18" charset="0"/>
              <a:cs typeface="Times New Roman" panose="02020603050405020304" pitchFamily="18" charset="0"/>
            </a:endParaRPr>
          </a:p>
          <a:p>
            <a:r>
              <a:rPr lang="en-GB" dirty="0" smtClean="0">
                <a:latin typeface="Times New Roman" panose="02020603050405020304" pitchFamily="18" charset="0"/>
                <a:cs typeface="Times New Roman" panose="02020603050405020304" pitchFamily="18" charset="0"/>
              </a:rPr>
              <a:t>The </a:t>
            </a:r>
            <a:r>
              <a:rPr lang="en-GB" dirty="0">
                <a:latin typeface="Times New Roman" panose="02020603050405020304" pitchFamily="18" charset="0"/>
                <a:cs typeface="Times New Roman" panose="02020603050405020304" pitchFamily="18" charset="0"/>
              </a:rPr>
              <a:t>three types of </a:t>
            </a:r>
            <a:r>
              <a:rPr lang="en-GB" dirty="0" err="1">
                <a:latin typeface="Times New Roman" panose="02020603050405020304" pitchFamily="18" charset="0"/>
                <a:cs typeface="Times New Roman" panose="02020603050405020304" pitchFamily="18" charset="0"/>
              </a:rPr>
              <a:t>Riba</a:t>
            </a:r>
            <a:r>
              <a:rPr lang="en-GB" dirty="0">
                <a:latin typeface="Times New Roman" panose="02020603050405020304" pitchFamily="18" charset="0"/>
                <a:cs typeface="Times New Roman" panose="02020603050405020304" pitchFamily="18" charset="0"/>
              </a:rPr>
              <a:t> al </a:t>
            </a:r>
            <a:r>
              <a:rPr lang="en-GB" dirty="0" err="1">
                <a:latin typeface="Times New Roman" panose="02020603050405020304" pitchFamily="18" charset="0"/>
                <a:cs typeface="Times New Roman" panose="02020603050405020304" pitchFamily="18" charset="0"/>
              </a:rPr>
              <a:t>Nasiah</a:t>
            </a:r>
            <a:r>
              <a:rPr lang="en-GB" dirty="0">
                <a:latin typeface="Times New Roman" panose="02020603050405020304" pitchFamily="18" charset="0"/>
                <a:cs typeface="Times New Roman" panose="02020603050405020304" pitchFamily="18" charset="0"/>
              </a:rPr>
              <a:t> in </a:t>
            </a:r>
            <a:r>
              <a:rPr lang="en-GB" dirty="0" err="1">
                <a:latin typeface="Times New Roman" panose="02020603050405020304" pitchFamily="18" charset="0"/>
                <a:cs typeface="Times New Roman" panose="02020603050405020304" pitchFamily="18" charset="0"/>
              </a:rPr>
              <a:t>Maududi’s</a:t>
            </a:r>
            <a:r>
              <a:rPr lang="en-GB" dirty="0">
                <a:latin typeface="Times New Roman" panose="02020603050405020304" pitchFamily="18" charset="0"/>
                <a:cs typeface="Times New Roman" panose="02020603050405020304" pitchFamily="18" charset="0"/>
              </a:rPr>
              <a:t> view are:</a:t>
            </a:r>
          </a:p>
          <a:p>
            <a:endParaRPr lang="en-GB" dirty="0">
              <a:latin typeface="Times New Roman" panose="02020603050405020304" pitchFamily="18" charset="0"/>
              <a:cs typeface="Times New Roman" panose="02020603050405020304" pitchFamily="18" charset="0"/>
            </a:endParaRPr>
          </a:p>
          <a:p>
            <a:pPr marL="400050" indent="-400050">
              <a:buAutoNum type="romanLcPeriod"/>
            </a:pPr>
            <a:r>
              <a:rPr lang="en-GB" dirty="0" smtClean="0">
                <a:latin typeface="Times New Roman" panose="02020603050405020304" pitchFamily="18" charset="0"/>
                <a:cs typeface="Times New Roman" panose="02020603050405020304" pitchFamily="18" charset="0"/>
              </a:rPr>
              <a:t>Article </a:t>
            </a:r>
            <a:r>
              <a:rPr lang="en-GB" dirty="0">
                <a:latin typeface="Times New Roman" panose="02020603050405020304" pitchFamily="18" charset="0"/>
                <a:cs typeface="Times New Roman" panose="02020603050405020304" pitchFamily="18" charset="0"/>
              </a:rPr>
              <a:t>is sold on deferred payment basis. Time of payment is fixed. Inability to </a:t>
            </a:r>
            <a:endParaRPr lang="en-GB" dirty="0" smtClean="0">
              <a:latin typeface="Times New Roman" panose="02020603050405020304" pitchFamily="18" charset="0"/>
              <a:cs typeface="Times New Roman" panose="02020603050405020304" pitchFamily="18" charset="0"/>
            </a:endParaRPr>
          </a:p>
          <a:p>
            <a:pPr marL="400050" indent="-400050">
              <a:buAutoNum type="romanLcPeriod"/>
            </a:pPr>
            <a:r>
              <a:rPr lang="en-GB" dirty="0" smtClean="0">
                <a:latin typeface="Times New Roman" panose="02020603050405020304" pitchFamily="18" charset="0"/>
                <a:cs typeface="Times New Roman" panose="02020603050405020304" pitchFamily="18" charset="0"/>
              </a:rPr>
              <a:t>pay </a:t>
            </a:r>
            <a:r>
              <a:rPr lang="en-GB" dirty="0">
                <a:latin typeface="Times New Roman" panose="02020603050405020304" pitchFamily="18" charset="0"/>
                <a:cs typeface="Times New Roman" panose="02020603050405020304" pitchFamily="18" charset="0"/>
              </a:rPr>
              <a:t>on the stipulated time attracts extra amount and the payment date is extended.</a:t>
            </a:r>
          </a:p>
          <a:p>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ii. A sum is lent and it is determined at the beginning that the borrower would return an extra amount in addition to the amount loaned within a stipulated time.</a:t>
            </a:r>
          </a:p>
          <a:p>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iii. A sum is lent at a fixed rate of interest for a stipulated time period. If the borrower fails to pay the time as well as the rate of interest would increase.</a:t>
            </a:r>
          </a:p>
          <a:p>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Five characteristics of </a:t>
            </a:r>
            <a:r>
              <a:rPr lang="en-GB" dirty="0" err="1">
                <a:latin typeface="Times New Roman" panose="02020603050405020304" pitchFamily="18" charset="0"/>
                <a:cs typeface="Times New Roman" panose="02020603050405020304" pitchFamily="18" charset="0"/>
              </a:rPr>
              <a:t>Riba</a:t>
            </a:r>
            <a:r>
              <a:rPr lang="en-GB" dirty="0">
                <a:latin typeface="Times New Roman" panose="02020603050405020304" pitchFamily="18" charset="0"/>
                <a:cs typeface="Times New Roman" panose="02020603050405020304" pitchFamily="18" charset="0"/>
              </a:rPr>
              <a:t> al </a:t>
            </a:r>
            <a:r>
              <a:rPr lang="en-GB" dirty="0" err="1">
                <a:latin typeface="Times New Roman" panose="02020603050405020304" pitchFamily="18" charset="0"/>
                <a:cs typeface="Times New Roman" panose="02020603050405020304" pitchFamily="18" charset="0"/>
              </a:rPr>
              <a:t>Nasiah</a:t>
            </a:r>
            <a:r>
              <a:rPr lang="en-GB" dirty="0">
                <a:latin typeface="Times New Roman" panose="02020603050405020304" pitchFamily="18" charset="0"/>
                <a:cs typeface="Times New Roman" panose="02020603050405020304" pitchFamily="18" charset="0"/>
              </a:rPr>
              <a:t> are:</a:t>
            </a:r>
          </a:p>
          <a:p>
            <a:pPr marL="400050" indent="-400050">
              <a:buAutoNum type="romanLcPeriod"/>
            </a:pPr>
            <a:r>
              <a:rPr lang="en-GB" dirty="0" smtClean="0">
                <a:latin typeface="Times New Roman" panose="02020603050405020304" pitchFamily="18" charset="0"/>
                <a:cs typeface="Times New Roman" panose="02020603050405020304" pitchFamily="18" charset="0"/>
              </a:rPr>
              <a:t>It </a:t>
            </a:r>
            <a:r>
              <a:rPr lang="en-GB" dirty="0">
                <a:latin typeface="Times New Roman" panose="02020603050405020304" pitchFamily="18" charset="0"/>
                <a:cs typeface="Times New Roman" panose="02020603050405020304" pitchFamily="18" charset="0"/>
              </a:rPr>
              <a:t>is fixed</a:t>
            </a:r>
            <a:r>
              <a:rPr lang="en-GB" dirty="0" smtClean="0">
                <a:latin typeface="Times New Roman" panose="02020603050405020304" pitchFamily="18" charset="0"/>
                <a:cs typeface="Times New Roman" panose="02020603050405020304" pitchFamily="18" charset="0"/>
              </a:rPr>
              <a:t>.</a:t>
            </a:r>
          </a:p>
          <a:p>
            <a:pPr marL="400050" indent="-400050">
              <a:buAutoNum type="romanLcPeriod"/>
            </a:pPr>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ii. It is guaranteed</a:t>
            </a:r>
            <a:r>
              <a:rPr lang="en-GB" dirty="0">
                <a:latin typeface="Times New Roman" panose="02020603050405020304" pitchFamily="18" charset="0"/>
                <a:cs typeface="Times New Roman" panose="02020603050405020304" pitchFamily="18" charset="0"/>
              </a:rPr>
              <a:t>. </a:t>
            </a:r>
            <a:endParaRPr lang="en-GB" dirty="0" smtClean="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a:p>
            <a:r>
              <a:rPr lang="en-GB" dirty="0" smtClean="0">
                <a:latin typeface="Times New Roman" panose="02020603050405020304" pitchFamily="18" charset="0"/>
                <a:cs typeface="Times New Roman" panose="02020603050405020304" pitchFamily="18" charset="0"/>
              </a:rPr>
              <a:t>iii</a:t>
            </a:r>
            <a:r>
              <a:rPr lang="en-GB" dirty="0">
                <a:latin typeface="Times New Roman" panose="02020603050405020304" pitchFamily="18" charset="0"/>
                <a:cs typeface="Times New Roman" panose="02020603050405020304" pitchFamily="18" charset="0"/>
              </a:rPr>
              <a:t>. It increases with the increase of time.</a:t>
            </a:r>
          </a:p>
          <a:p>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iv. It secures the lender but exposes the borrower to great danger.</a:t>
            </a:r>
          </a:p>
          <a:p>
            <a:endParaRPr lang="en-GB"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v. It does not increase with Allah and invites his anger and </a:t>
            </a:r>
            <a:r>
              <a:rPr lang="en-GB" dirty="0" err="1">
                <a:latin typeface="Times New Roman" panose="02020603050405020304" pitchFamily="18" charset="0"/>
                <a:cs typeface="Times New Roman" panose="02020603050405020304" pitchFamily="18" charset="0"/>
              </a:rPr>
              <a:t>wrat</a:t>
            </a:r>
            <a:endParaRPr lang="en-GB" dirty="0">
              <a:latin typeface="Times New Roman" panose="02020603050405020304" pitchFamily="18" charset="0"/>
              <a:cs typeface="Times New Roman" panose="02020603050405020304" pitchFamily="18" charset="0"/>
            </a:endParaRPr>
          </a:p>
          <a:p>
            <a:endParaRPr lang="en-GB" dirty="0" smtClean="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4478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8708" y="208499"/>
            <a:ext cx="6096000" cy="5909310"/>
          </a:xfrm>
          <a:prstGeom prst="rect">
            <a:avLst/>
          </a:prstGeom>
        </p:spPr>
        <p:txBody>
          <a:bodyPr>
            <a:spAutoFit/>
          </a:bodyPr>
          <a:lstStyle/>
          <a:p>
            <a:endParaRPr lang="en-GB" dirty="0" smtClean="0">
              <a:solidFill>
                <a:srgbClr val="666666"/>
              </a:solidFill>
              <a:latin typeface="Arial" panose="020B0604020202020204" pitchFamily="34" charset="0"/>
            </a:endParaRPr>
          </a:p>
          <a:p>
            <a:r>
              <a:rPr lang="en-GB" dirty="0" smtClean="0">
                <a:solidFill>
                  <a:srgbClr val="666666"/>
                </a:solidFill>
                <a:latin typeface="Times New Roman" panose="02020603050405020304" pitchFamily="18" charset="0"/>
                <a:cs typeface="Times New Roman" panose="02020603050405020304" pitchFamily="18" charset="0"/>
              </a:rPr>
              <a:t>b</a:t>
            </a:r>
            <a:r>
              <a:rPr lang="en-GB" dirty="0">
                <a:solidFill>
                  <a:srgbClr val="666666"/>
                </a:solidFill>
                <a:latin typeface="Times New Roman" panose="02020603050405020304" pitchFamily="18" charset="0"/>
                <a:cs typeface="Times New Roman" panose="02020603050405020304" pitchFamily="18" charset="0"/>
              </a:rPr>
              <a:t>) </a:t>
            </a:r>
            <a:r>
              <a:rPr lang="en-GB" dirty="0" err="1">
                <a:solidFill>
                  <a:srgbClr val="666666"/>
                </a:solidFill>
                <a:latin typeface="Times New Roman" panose="02020603050405020304" pitchFamily="18" charset="0"/>
                <a:cs typeface="Times New Roman" panose="02020603050405020304" pitchFamily="18" charset="0"/>
              </a:rPr>
              <a:t>Riba</a:t>
            </a:r>
            <a:r>
              <a:rPr lang="en-GB" dirty="0">
                <a:solidFill>
                  <a:srgbClr val="666666"/>
                </a:solidFill>
                <a:latin typeface="Times New Roman" panose="02020603050405020304" pitchFamily="18" charset="0"/>
                <a:cs typeface="Times New Roman" panose="02020603050405020304" pitchFamily="18" charset="0"/>
              </a:rPr>
              <a:t> al </a:t>
            </a:r>
            <a:r>
              <a:rPr lang="en-GB" dirty="0" err="1">
                <a:solidFill>
                  <a:srgbClr val="666666"/>
                </a:solidFill>
                <a:latin typeface="Times New Roman" panose="02020603050405020304" pitchFamily="18" charset="0"/>
                <a:cs typeface="Times New Roman" panose="02020603050405020304" pitchFamily="18" charset="0"/>
              </a:rPr>
              <a:t>Fadl</a:t>
            </a:r>
            <a:r>
              <a:rPr lang="en-GB" dirty="0">
                <a:solidFill>
                  <a:srgbClr val="666666"/>
                </a:solidFill>
                <a:latin typeface="Times New Roman" panose="02020603050405020304" pitchFamily="18" charset="0"/>
                <a:cs typeface="Times New Roman" panose="02020603050405020304" pitchFamily="18" charset="0"/>
              </a:rPr>
              <a:t>- here the increase is independent of postponement or maturity of debt. It happens when two same things are exchanged unequally. For example a kilo of wheat being exchanged for 1.5 kilos of </a:t>
            </a:r>
            <a:r>
              <a:rPr lang="en-GB" dirty="0" smtClean="0">
                <a:solidFill>
                  <a:srgbClr val="666666"/>
                </a:solidFill>
                <a:latin typeface="Times New Roman" panose="02020603050405020304" pitchFamily="18" charset="0"/>
                <a:cs typeface="Times New Roman" panose="02020603050405020304" pitchFamily="18" charset="0"/>
              </a:rPr>
              <a:t>wheat</a:t>
            </a:r>
          </a:p>
          <a:p>
            <a:endParaRPr lang="en-GB" dirty="0">
              <a:solidFill>
                <a:srgbClr val="666666"/>
              </a:solidFill>
              <a:latin typeface="Times New Roman" panose="02020603050405020304" pitchFamily="18" charset="0"/>
              <a:cs typeface="Times New Roman" panose="02020603050405020304" pitchFamily="18" charset="0"/>
            </a:endParaRPr>
          </a:p>
          <a:p>
            <a:r>
              <a:rPr lang="en-GB" dirty="0" smtClean="0">
                <a:latin typeface="Times New Roman" panose="02020603050405020304" pitchFamily="18" charset="0"/>
                <a:cs typeface="Times New Roman" panose="02020603050405020304" pitchFamily="18" charset="0"/>
              </a:rPr>
              <a:t>The </a:t>
            </a:r>
            <a:r>
              <a:rPr lang="en-GB" dirty="0">
                <a:latin typeface="Times New Roman" panose="02020603050405020304" pitchFamily="18" charset="0"/>
                <a:cs typeface="Times New Roman" panose="02020603050405020304" pitchFamily="18" charset="0"/>
              </a:rPr>
              <a:t>Holy Prophet (PBUH) felt that, given the commercial atmosphere at that time, certain barter transactions might lead the people to indulge in </a:t>
            </a:r>
            <a:r>
              <a:rPr lang="en-GB" i="1" dirty="0" err="1">
                <a:latin typeface="Times New Roman" panose="02020603050405020304" pitchFamily="18" charset="0"/>
                <a:cs typeface="Times New Roman" panose="02020603050405020304" pitchFamily="18" charset="0"/>
              </a:rPr>
              <a:t>Riba</a:t>
            </a:r>
            <a:r>
              <a:rPr lang="en-GB" dirty="0">
                <a:latin typeface="Times New Roman" panose="02020603050405020304" pitchFamily="18" charset="0"/>
                <a:cs typeface="Times New Roman" panose="02020603050405020304" pitchFamily="18" charset="0"/>
              </a:rPr>
              <a:t>. The Arabs used certain commodities like wheat, barley, dates etc., as a medium of exchange to purchase other things. The Holy Prophet (PBUH) treating these commodities as a medium of exchange like money, issued the following injunction</a:t>
            </a:r>
            <a:r>
              <a:rPr lang="en-GB" b="1" dirty="0">
                <a:latin typeface="Times New Roman" panose="02020603050405020304" pitchFamily="18" charset="0"/>
                <a:cs typeface="Times New Roman" panose="02020603050405020304" pitchFamily="18" charset="0"/>
              </a:rPr>
              <a:t>:</a:t>
            </a:r>
            <a:br>
              <a:rPr lang="en-GB" b="1" dirty="0">
                <a:latin typeface="Times New Roman" panose="02020603050405020304" pitchFamily="18" charset="0"/>
                <a:cs typeface="Times New Roman" panose="02020603050405020304" pitchFamily="18" charset="0"/>
              </a:rPr>
            </a:br>
            <a:r>
              <a:rPr lang="en-GB" b="1" dirty="0">
                <a:latin typeface="Times New Roman" panose="02020603050405020304" pitchFamily="18" charset="0"/>
                <a:cs typeface="Times New Roman" panose="02020603050405020304" pitchFamily="18" charset="0"/>
              </a:rPr>
              <a:t/>
            </a:r>
            <a:br>
              <a:rPr lang="en-GB" b="1" dirty="0">
                <a:latin typeface="Times New Roman" panose="02020603050405020304" pitchFamily="18" charset="0"/>
                <a:cs typeface="Times New Roman" panose="02020603050405020304" pitchFamily="18" charset="0"/>
              </a:rPr>
            </a:br>
            <a:r>
              <a:rPr lang="en-GB" b="1" i="1" dirty="0">
                <a:latin typeface="Times New Roman" panose="02020603050405020304" pitchFamily="18" charset="0"/>
                <a:cs typeface="Times New Roman" panose="02020603050405020304" pitchFamily="18" charset="0"/>
              </a:rPr>
              <a:t>"Gold for gold, silver for silver, wheat for wheat, barley for barley, date for date, salt for salt, must be equal on both sides and hand to hand. Whoever pays more or demands more (on either side) indulges in </a:t>
            </a:r>
            <a:r>
              <a:rPr lang="en-GB" b="1" i="1" dirty="0" err="1">
                <a:latin typeface="Times New Roman" panose="02020603050405020304" pitchFamily="18" charset="0"/>
                <a:cs typeface="Times New Roman" panose="02020603050405020304" pitchFamily="18" charset="0"/>
              </a:rPr>
              <a:t>Riba</a:t>
            </a:r>
            <a:r>
              <a:rPr lang="en-GB" b="1" i="1" dirty="0">
                <a:latin typeface="Times New Roman" panose="02020603050405020304" pitchFamily="18" charset="0"/>
                <a:cs typeface="Times New Roman" panose="02020603050405020304" pitchFamily="18" charset="0"/>
              </a:rPr>
              <a:t> ."</a:t>
            </a:r>
            <a:endParaRPr lang="en-GB" b="1" dirty="0" smtClean="0">
              <a:solidFill>
                <a:srgbClr val="666666"/>
              </a:solidFill>
              <a:latin typeface="Times New Roman" panose="02020603050405020304" pitchFamily="18" charset="0"/>
              <a:cs typeface="Times New Roman" panose="02020603050405020304" pitchFamily="18" charset="0"/>
            </a:endParaRPr>
          </a:p>
          <a:p>
            <a:endParaRPr lang="en-GB" dirty="0">
              <a:solidFill>
                <a:srgbClr val="666666"/>
              </a:solidFill>
              <a:latin typeface="Arial" panose="020B0604020202020204" pitchFamily="34" charset="0"/>
            </a:endParaRPr>
          </a:p>
          <a:p>
            <a:endParaRPr lang="en-GB" dirty="0" smtClean="0">
              <a:solidFill>
                <a:srgbClr val="666666"/>
              </a:solidFill>
              <a:latin typeface="Arial" panose="020B0604020202020204" pitchFamily="34" charset="0"/>
            </a:endParaRPr>
          </a:p>
          <a:p>
            <a:endParaRPr lang="en-GB" dirty="0"/>
          </a:p>
        </p:txBody>
      </p:sp>
    </p:spTree>
    <p:extLst>
      <p:ext uri="{BB962C8B-B14F-4D97-AF65-F5344CB8AC3E}">
        <p14:creationId xmlns:p14="http://schemas.microsoft.com/office/powerpoint/2010/main" val="2072519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53929312"/>
              </p:ext>
            </p:extLst>
          </p:nvPr>
        </p:nvGraphicFramePr>
        <p:xfrm>
          <a:off x="2562225" y="1255712"/>
          <a:ext cx="6009482" cy="3555938"/>
        </p:xfrm>
        <a:graphic>
          <a:graphicData uri="http://schemas.openxmlformats.org/drawingml/2006/table">
            <a:tbl>
              <a:tblPr firstRow="1" firstCol="1" bandRow="1">
                <a:tableStyleId>{5C22544A-7EE6-4342-B048-85BDC9FD1C3A}</a:tableStyleId>
              </a:tblPr>
              <a:tblGrid>
                <a:gridCol w="2890044"/>
                <a:gridCol w="3119438"/>
              </a:tblGrid>
              <a:tr h="0">
                <a:tc>
                  <a:txBody>
                    <a:bodyPr/>
                    <a:lstStyle/>
                    <a:p>
                      <a:pPr>
                        <a:lnSpc>
                          <a:spcPct val="107000"/>
                        </a:lnSpc>
                        <a:spcAft>
                          <a:spcPts val="800"/>
                        </a:spcAft>
                      </a:pPr>
                      <a:r>
                        <a:rPr lang="en-GB" sz="1600" dirty="0">
                          <a:effectLst/>
                          <a:latin typeface="Times New Roman" panose="02020603050405020304" pitchFamily="18" charset="0"/>
                          <a:cs typeface="Times New Roman" panose="02020603050405020304" pitchFamily="18" charset="0"/>
                        </a:rPr>
                        <a:t>Conventional Banking System</a:t>
                      </a:r>
                      <a:endParaRPr lang="en-GB"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0" marR="95250" marT="85725" marB="85725"/>
                </a:tc>
                <a:tc>
                  <a:txBody>
                    <a:bodyPr/>
                    <a:lstStyle/>
                    <a:p>
                      <a:pPr>
                        <a:lnSpc>
                          <a:spcPct val="107000"/>
                        </a:lnSpc>
                        <a:spcAft>
                          <a:spcPts val="800"/>
                        </a:spcAft>
                      </a:pPr>
                      <a:r>
                        <a:rPr lang="en-GB" sz="1600">
                          <a:effectLst/>
                          <a:latin typeface="Times New Roman" panose="02020603050405020304" pitchFamily="18" charset="0"/>
                          <a:cs typeface="Times New Roman" panose="02020603050405020304" pitchFamily="18" charset="0"/>
                        </a:rPr>
                        <a:t>Islamic Banking System</a:t>
                      </a:r>
                      <a:endParaRPr lang="en-GB"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0" marR="95250" marT="85725" marB="85725"/>
                </a:tc>
              </a:tr>
              <a:tr h="0">
                <a:tc>
                  <a:txBody>
                    <a:bodyPr/>
                    <a:lstStyle/>
                    <a:p>
                      <a:pPr>
                        <a:lnSpc>
                          <a:spcPct val="107000"/>
                        </a:lnSpc>
                        <a:spcAft>
                          <a:spcPts val="800"/>
                        </a:spcAft>
                      </a:pPr>
                      <a:r>
                        <a:rPr lang="en-GB" sz="1600">
                          <a:effectLst/>
                          <a:latin typeface="Times New Roman" panose="02020603050405020304" pitchFamily="18" charset="0"/>
                          <a:cs typeface="Times New Roman" panose="02020603050405020304" pitchFamily="18" charset="0"/>
                        </a:rPr>
                        <a:t>Money is a product besides medium of exchange and store of value</a:t>
                      </a:r>
                      <a:endParaRPr lang="en-GB"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0" marR="95250" marT="85725" marB="85725"/>
                </a:tc>
                <a:tc>
                  <a:txBody>
                    <a:bodyPr/>
                    <a:lstStyle/>
                    <a:p>
                      <a:pPr>
                        <a:lnSpc>
                          <a:spcPct val="107000"/>
                        </a:lnSpc>
                        <a:spcAft>
                          <a:spcPts val="800"/>
                        </a:spcAft>
                      </a:pPr>
                      <a:r>
                        <a:rPr lang="en-GB" sz="1600">
                          <a:effectLst/>
                          <a:latin typeface="Times New Roman" panose="02020603050405020304" pitchFamily="18" charset="0"/>
                          <a:cs typeface="Times New Roman" panose="02020603050405020304" pitchFamily="18" charset="0"/>
                        </a:rPr>
                        <a:t>Real Asset is a product. Money is just a medium of exchange</a:t>
                      </a:r>
                      <a:endParaRPr lang="en-GB"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0" marR="95250" marT="85725" marB="85725"/>
                </a:tc>
              </a:tr>
              <a:tr h="0">
                <a:tc>
                  <a:txBody>
                    <a:bodyPr/>
                    <a:lstStyle/>
                    <a:p>
                      <a:pPr>
                        <a:lnSpc>
                          <a:spcPct val="107000"/>
                        </a:lnSpc>
                        <a:spcAft>
                          <a:spcPts val="800"/>
                        </a:spcAft>
                      </a:pPr>
                      <a:r>
                        <a:rPr lang="en-GB" sz="1600">
                          <a:effectLst/>
                          <a:latin typeface="Times New Roman" panose="02020603050405020304" pitchFamily="18" charset="0"/>
                          <a:cs typeface="Times New Roman" panose="02020603050405020304" pitchFamily="18" charset="0"/>
                        </a:rPr>
                        <a:t>Time value is the basis for charging interest on capital</a:t>
                      </a:r>
                      <a:endParaRPr lang="en-GB"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0" marR="95250" marT="85725" marB="85725"/>
                </a:tc>
                <a:tc>
                  <a:txBody>
                    <a:bodyPr/>
                    <a:lstStyle/>
                    <a:p>
                      <a:pPr>
                        <a:lnSpc>
                          <a:spcPct val="107000"/>
                        </a:lnSpc>
                        <a:spcAft>
                          <a:spcPts val="800"/>
                        </a:spcAft>
                      </a:pPr>
                      <a:r>
                        <a:rPr lang="en-GB" sz="1600">
                          <a:effectLst/>
                          <a:latin typeface="Times New Roman" panose="02020603050405020304" pitchFamily="18" charset="0"/>
                          <a:cs typeface="Times New Roman" panose="02020603050405020304" pitchFamily="18" charset="0"/>
                        </a:rPr>
                        <a:t>Profit on exchange of goods &amp; services is the basis for earning profit</a:t>
                      </a:r>
                      <a:endParaRPr lang="en-GB"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0" marR="95250" marT="85725" marB="85725"/>
                </a:tc>
              </a:tr>
              <a:tr h="0">
                <a:tc>
                  <a:txBody>
                    <a:bodyPr/>
                    <a:lstStyle/>
                    <a:p>
                      <a:pPr>
                        <a:lnSpc>
                          <a:spcPct val="107000"/>
                        </a:lnSpc>
                        <a:spcAft>
                          <a:spcPts val="800"/>
                        </a:spcAft>
                      </a:pPr>
                      <a:r>
                        <a:rPr lang="en-GB" sz="1600" dirty="0">
                          <a:effectLst/>
                          <a:latin typeface="Times New Roman" panose="02020603050405020304" pitchFamily="18" charset="0"/>
                          <a:cs typeface="Times New Roman" panose="02020603050405020304" pitchFamily="18" charset="0"/>
                        </a:rPr>
                        <a:t>Interest is charged even in case, the organization suffers losses. Thus no concept of sharing loss</a:t>
                      </a:r>
                      <a:endParaRPr lang="en-GB"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0" marR="95250" marT="85725" marB="85725"/>
                </a:tc>
                <a:tc>
                  <a:txBody>
                    <a:bodyPr/>
                    <a:lstStyle/>
                    <a:p>
                      <a:pPr>
                        <a:lnSpc>
                          <a:spcPct val="107000"/>
                        </a:lnSpc>
                        <a:spcAft>
                          <a:spcPts val="800"/>
                        </a:spcAft>
                      </a:pPr>
                      <a:r>
                        <a:rPr lang="en-GB" sz="1600" dirty="0">
                          <a:effectLst/>
                          <a:latin typeface="Times New Roman" panose="02020603050405020304" pitchFamily="18" charset="0"/>
                          <a:cs typeface="Times New Roman" panose="02020603050405020304" pitchFamily="18" charset="0"/>
                        </a:rPr>
                        <a:t>Loss is shared when the organization suffers loss</a:t>
                      </a:r>
                      <a:endParaRPr lang="en-GB"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0" marR="95250" marT="85725" marB="85725"/>
                </a:tc>
              </a:tr>
            </a:tbl>
          </a:graphicData>
        </a:graphic>
      </p:graphicFrame>
    </p:spTree>
    <p:extLst>
      <p:ext uri="{BB962C8B-B14F-4D97-AF65-F5344CB8AC3E}">
        <p14:creationId xmlns:p14="http://schemas.microsoft.com/office/powerpoint/2010/main" val="2052499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03389614"/>
              </p:ext>
            </p:extLst>
          </p:nvPr>
        </p:nvGraphicFramePr>
        <p:xfrm>
          <a:off x="2075656" y="780255"/>
          <a:ext cx="6238876" cy="5904232"/>
        </p:xfrm>
        <a:graphic>
          <a:graphicData uri="http://schemas.openxmlformats.org/drawingml/2006/table">
            <a:tbl>
              <a:tblPr firstRow="1" firstCol="1" bandRow="1">
                <a:tableStyleId>{5C22544A-7EE6-4342-B048-85BDC9FD1C3A}</a:tableStyleId>
              </a:tblPr>
              <a:tblGrid>
                <a:gridCol w="3119438"/>
                <a:gridCol w="3119438"/>
              </a:tblGrid>
              <a:tr h="0">
                <a:tc>
                  <a:txBody>
                    <a:bodyPr/>
                    <a:lstStyle/>
                    <a:p>
                      <a:pPr>
                        <a:lnSpc>
                          <a:spcPct val="107000"/>
                        </a:lnSpc>
                        <a:spcAft>
                          <a:spcPts val="800"/>
                        </a:spcAft>
                      </a:pPr>
                      <a:r>
                        <a:rPr lang="en-GB" sz="1600" dirty="0">
                          <a:effectLst/>
                          <a:latin typeface="Times New Roman" panose="02020603050405020304" pitchFamily="18" charset="0"/>
                          <a:cs typeface="Times New Roman" panose="02020603050405020304" pitchFamily="18" charset="0"/>
                        </a:rPr>
                        <a:t>While disbursing cash finance, running finance or working capital finance, no agreement for exchange of goods &amp; services is made</a:t>
                      </a:r>
                      <a:endParaRPr lang="en-GB"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0" marR="95250" marT="85725" marB="85725"/>
                </a:tc>
                <a:tc>
                  <a:txBody>
                    <a:bodyPr/>
                    <a:lstStyle/>
                    <a:p>
                      <a:pPr>
                        <a:lnSpc>
                          <a:spcPct val="107000"/>
                        </a:lnSpc>
                        <a:spcAft>
                          <a:spcPts val="800"/>
                        </a:spcAft>
                      </a:pPr>
                      <a:r>
                        <a:rPr lang="en-GB" sz="1600">
                          <a:effectLst/>
                          <a:latin typeface="Times New Roman" panose="02020603050405020304" pitchFamily="18" charset="0"/>
                          <a:cs typeface="Times New Roman" panose="02020603050405020304" pitchFamily="18" charset="0"/>
                        </a:rPr>
                        <a:t>The execution of agreements for the exchange of goods &amp; services is must, while disbursing funds under Murabaha, Salam &amp; Istisna contracts</a:t>
                      </a:r>
                      <a:endParaRPr lang="en-GB"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0" marR="95250" marT="85725" marB="85725"/>
                </a:tc>
              </a:tr>
              <a:tr h="0">
                <a:tc>
                  <a:txBody>
                    <a:bodyPr/>
                    <a:lstStyle/>
                    <a:p>
                      <a:pPr>
                        <a:lnSpc>
                          <a:spcPct val="107000"/>
                        </a:lnSpc>
                        <a:spcAft>
                          <a:spcPts val="800"/>
                        </a:spcAft>
                      </a:pPr>
                      <a:r>
                        <a:rPr lang="en-GB" sz="1600">
                          <a:effectLst/>
                          <a:latin typeface="Times New Roman" panose="02020603050405020304" pitchFamily="18" charset="0"/>
                          <a:cs typeface="Times New Roman" panose="02020603050405020304" pitchFamily="18" charset="0"/>
                        </a:rPr>
                        <a:t>Due to non existence of goods &amp; services behind the money while disbursing funds, the expansion of money takes place, which creates inflation</a:t>
                      </a:r>
                      <a:endParaRPr lang="en-GB"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0" marR="95250" marT="85725" marB="85725"/>
                </a:tc>
                <a:tc>
                  <a:txBody>
                    <a:bodyPr/>
                    <a:lstStyle/>
                    <a:p>
                      <a:pPr>
                        <a:lnSpc>
                          <a:spcPct val="107000"/>
                        </a:lnSpc>
                        <a:spcAft>
                          <a:spcPts val="800"/>
                        </a:spcAft>
                      </a:pPr>
                      <a:r>
                        <a:rPr lang="en-GB" sz="1600">
                          <a:effectLst/>
                          <a:latin typeface="Times New Roman" panose="02020603050405020304" pitchFamily="18" charset="0"/>
                          <a:cs typeface="Times New Roman" panose="02020603050405020304" pitchFamily="18" charset="0"/>
                        </a:rPr>
                        <a:t>Due to existence of goods &amp; services no expansion of money takes place and thus no inflation is created</a:t>
                      </a:r>
                      <a:endParaRPr lang="en-GB"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0" marR="95250" marT="85725" marB="85725"/>
                </a:tc>
              </a:tr>
              <a:tr h="0">
                <a:tc>
                  <a:txBody>
                    <a:bodyPr/>
                    <a:lstStyle/>
                    <a:p>
                      <a:pPr>
                        <a:lnSpc>
                          <a:spcPct val="107000"/>
                        </a:lnSpc>
                        <a:spcAft>
                          <a:spcPts val="800"/>
                        </a:spcAft>
                      </a:pPr>
                      <a:r>
                        <a:rPr lang="en-GB" sz="1600">
                          <a:effectLst/>
                          <a:latin typeface="Times New Roman" panose="02020603050405020304" pitchFamily="18" charset="0"/>
                          <a:cs typeface="Times New Roman" panose="02020603050405020304" pitchFamily="18" charset="0"/>
                        </a:rPr>
                        <a:t>Due to inflation the entrepreneur increases prices of his goods &amp; services, due to incorporating inflationary effect into cost of product</a:t>
                      </a:r>
                      <a:endParaRPr lang="en-GB"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0" marR="95250" marT="85725" marB="85725"/>
                </a:tc>
                <a:tc>
                  <a:txBody>
                    <a:bodyPr/>
                    <a:lstStyle/>
                    <a:p>
                      <a:pPr>
                        <a:lnSpc>
                          <a:spcPct val="107000"/>
                        </a:lnSpc>
                        <a:spcAft>
                          <a:spcPts val="800"/>
                        </a:spcAft>
                      </a:pPr>
                      <a:r>
                        <a:rPr lang="en-GB" sz="1600">
                          <a:effectLst/>
                          <a:latin typeface="Times New Roman" panose="02020603050405020304" pitchFamily="18" charset="0"/>
                          <a:cs typeface="Times New Roman" panose="02020603050405020304" pitchFamily="18" charset="0"/>
                        </a:rPr>
                        <a:t>Due to control over inflation, no extra price is charged by the entrepreneur</a:t>
                      </a:r>
                      <a:endParaRPr lang="en-GB"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0" marR="95250" marT="85725" marB="85725"/>
                </a:tc>
              </a:tr>
              <a:tr h="0">
                <a:tc>
                  <a:txBody>
                    <a:bodyPr/>
                    <a:lstStyle/>
                    <a:p>
                      <a:pPr>
                        <a:lnSpc>
                          <a:spcPct val="107000"/>
                        </a:lnSpc>
                        <a:spcAft>
                          <a:spcPts val="800"/>
                        </a:spcAft>
                      </a:pPr>
                      <a:r>
                        <a:rPr lang="en-GB" sz="1600">
                          <a:effectLst/>
                          <a:latin typeface="Times New Roman" panose="02020603050405020304" pitchFamily="18" charset="0"/>
                          <a:cs typeface="Times New Roman" panose="02020603050405020304" pitchFamily="18" charset="0"/>
                        </a:rPr>
                        <a:t>Bridge financing and long term loans lending is not made on the basis of existence of capital goods</a:t>
                      </a:r>
                      <a:endParaRPr lang="en-GB"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95250" marR="95250" marT="85725" marB="85725"/>
                </a:tc>
                <a:tc>
                  <a:txBody>
                    <a:bodyPr/>
                    <a:lstStyle/>
                    <a:p>
                      <a:pPr>
                        <a:lnSpc>
                          <a:spcPct val="107000"/>
                        </a:lnSpc>
                        <a:spcAft>
                          <a:spcPts val="800"/>
                        </a:spcAft>
                      </a:pPr>
                      <a:r>
                        <a:rPr lang="en-GB" sz="1600" dirty="0" err="1">
                          <a:effectLst/>
                          <a:latin typeface="Times New Roman" panose="02020603050405020304" pitchFamily="18" charset="0"/>
                          <a:cs typeface="Times New Roman" panose="02020603050405020304" pitchFamily="18" charset="0"/>
                        </a:rPr>
                        <a:t>Musharakah</a:t>
                      </a:r>
                      <a:r>
                        <a:rPr lang="en-GB" sz="1600" dirty="0">
                          <a:effectLst/>
                          <a:latin typeface="Times New Roman" panose="02020603050405020304" pitchFamily="18" charset="0"/>
                          <a:cs typeface="Times New Roman" panose="02020603050405020304" pitchFamily="18" charset="0"/>
                        </a:rPr>
                        <a:t> &amp; Diminishing </a:t>
                      </a:r>
                      <a:r>
                        <a:rPr lang="en-GB" sz="1600" dirty="0" err="1">
                          <a:effectLst/>
                          <a:latin typeface="Times New Roman" panose="02020603050405020304" pitchFamily="18" charset="0"/>
                          <a:cs typeface="Times New Roman" panose="02020603050405020304" pitchFamily="18" charset="0"/>
                        </a:rPr>
                        <a:t>Musharakah</a:t>
                      </a:r>
                      <a:r>
                        <a:rPr lang="en-GB" sz="1600" dirty="0">
                          <a:effectLst/>
                          <a:latin typeface="Times New Roman" panose="02020603050405020304" pitchFamily="18" charset="0"/>
                          <a:cs typeface="Times New Roman" panose="02020603050405020304" pitchFamily="18" charset="0"/>
                        </a:rPr>
                        <a:t> agreements are made after making sure the existence of capital good before disbursing funds for a capital project</a:t>
                      </a:r>
                      <a:endParaRPr lang="en-GB"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5250" marR="95250" marT="85725" marB="85725"/>
                </a:tc>
              </a:tr>
            </a:tbl>
          </a:graphicData>
        </a:graphic>
      </p:graphicFrame>
    </p:spTree>
    <p:extLst>
      <p:ext uri="{BB962C8B-B14F-4D97-AF65-F5344CB8AC3E}">
        <p14:creationId xmlns:p14="http://schemas.microsoft.com/office/powerpoint/2010/main" val="3349597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55537532"/>
              </p:ext>
            </p:extLst>
          </p:nvPr>
        </p:nvGraphicFramePr>
        <p:xfrm>
          <a:off x="2310064" y="561976"/>
          <a:ext cx="6568453" cy="2960041"/>
        </p:xfrm>
        <a:graphic>
          <a:graphicData uri="http://schemas.openxmlformats.org/drawingml/2006/table">
            <a:tbl>
              <a:tblPr firstRow="1" firstCol="1" bandRow="1">
                <a:tableStyleId>{5C22544A-7EE6-4342-B048-85BDC9FD1C3A}</a:tableStyleId>
              </a:tblPr>
              <a:tblGrid>
                <a:gridCol w="3357920"/>
                <a:gridCol w="3210533"/>
              </a:tblGrid>
              <a:tr h="1622945">
                <a:tc>
                  <a:txBody>
                    <a:bodyPr/>
                    <a:lstStyle/>
                    <a:p>
                      <a:pPr>
                        <a:lnSpc>
                          <a:spcPct val="107000"/>
                        </a:lnSpc>
                        <a:spcAft>
                          <a:spcPts val="800"/>
                        </a:spcAft>
                      </a:pPr>
                      <a:r>
                        <a:rPr lang="en-GB" sz="1400" dirty="0">
                          <a:effectLst/>
                          <a:latin typeface="Times New Roman" panose="02020603050405020304" pitchFamily="18" charset="0"/>
                          <a:cs typeface="Times New Roman" panose="02020603050405020304" pitchFamily="18" charset="0"/>
                        </a:rPr>
                        <a:t>Real growth of wealth does not take place, as the money remains in few hands</a:t>
                      </a:r>
                      <a:endParaRPr lang="en-GB"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4439" marR="94439" marT="84995" marB="84995"/>
                </a:tc>
                <a:tc>
                  <a:txBody>
                    <a:bodyPr/>
                    <a:lstStyle/>
                    <a:p>
                      <a:pPr>
                        <a:lnSpc>
                          <a:spcPct val="107000"/>
                        </a:lnSpc>
                        <a:spcAft>
                          <a:spcPts val="800"/>
                        </a:spcAft>
                      </a:pPr>
                      <a:r>
                        <a:rPr lang="en-GB" sz="1400">
                          <a:effectLst/>
                          <a:latin typeface="Times New Roman" panose="02020603050405020304" pitchFamily="18" charset="0"/>
                          <a:cs typeface="Times New Roman" panose="02020603050405020304" pitchFamily="18" charset="0"/>
                        </a:rPr>
                        <a:t>Real growth in the wealth of the people of the society takes place, due to multiplier effect and real wealth goes into the ownership of lot of hands</a:t>
                      </a:r>
                      <a:endParaRPr lang="en-GB"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94439" marR="94439" marT="84995" marB="84995"/>
                </a:tc>
              </a:tr>
              <a:tr h="1337096">
                <a:tc>
                  <a:txBody>
                    <a:bodyPr/>
                    <a:lstStyle/>
                    <a:p>
                      <a:pPr>
                        <a:lnSpc>
                          <a:spcPct val="107000"/>
                        </a:lnSpc>
                        <a:spcAft>
                          <a:spcPts val="800"/>
                        </a:spcAft>
                      </a:pPr>
                      <a:r>
                        <a:rPr lang="en-GB" sz="1400" dirty="0">
                          <a:effectLst/>
                          <a:latin typeface="Times New Roman" panose="02020603050405020304" pitchFamily="18" charset="0"/>
                          <a:cs typeface="Times New Roman" panose="02020603050405020304" pitchFamily="18" charset="0"/>
                        </a:rPr>
                        <a:t>Due to decrease in the real GDP, the net exports amount becomes negative. This invites further foreign debts and the local-currency becomes weaker</a:t>
                      </a:r>
                      <a:endParaRPr lang="en-GB"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4439" marR="94439" marT="84995" marB="84995"/>
                </a:tc>
                <a:tc>
                  <a:txBody>
                    <a:bodyPr/>
                    <a:lstStyle/>
                    <a:p>
                      <a:pPr>
                        <a:lnSpc>
                          <a:spcPct val="107000"/>
                        </a:lnSpc>
                        <a:spcAft>
                          <a:spcPts val="800"/>
                        </a:spcAft>
                      </a:pPr>
                      <a:r>
                        <a:rPr lang="en-GB" sz="1400" dirty="0">
                          <a:effectLst/>
                          <a:latin typeface="Times New Roman" panose="02020603050405020304" pitchFamily="18" charset="0"/>
                          <a:cs typeface="Times New Roman" panose="02020603050405020304" pitchFamily="18" charset="0"/>
                        </a:rPr>
                        <a:t>Due to increase in the real GDP, the net exports amount becomes positive, this reduces foreign debts burden and local-currency becomes stronger</a:t>
                      </a:r>
                      <a:endParaRPr lang="en-GB"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94439" marR="94439" marT="84995" marB="84995"/>
                </a:tc>
              </a:tr>
            </a:tbl>
          </a:graphicData>
        </a:graphic>
      </p:graphicFrame>
      <p:sp>
        <p:nvSpPr>
          <p:cNvPr id="3" name="TextBox 2"/>
          <p:cNvSpPr txBox="1"/>
          <p:nvPr/>
        </p:nvSpPr>
        <p:spPr>
          <a:xfrm>
            <a:off x="320791" y="4000499"/>
            <a:ext cx="9489959" cy="1754326"/>
          </a:xfrm>
          <a:prstGeom prst="rect">
            <a:avLst/>
          </a:prstGeom>
          <a:noFill/>
        </p:spPr>
        <p:txBody>
          <a:bodyPr wrap="square" rtlCol="0">
            <a:spAutoFit/>
          </a:bodyPr>
          <a:lstStyle/>
          <a:p>
            <a:pPr lvl="0"/>
            <a:r>
              <a:rPr lang="en-GB" dirty="0">
                <a:solidFill>
                  <a:prstClr val="black"/>
                </a:solidFill>
                <a:latin typeface="Times New Roman" panose="02020603050405020304" pitchFamily="18" charset="0"/>
                <a:cs typeface="Times New Roman" panose="02020603050405020304" pitchFamily="18" charset="0"/>
              </a:rPr>
              <a:t>CONCLUSION</a:t>
            </a:r>
          </a:p>
          <a:p>
            <a:pPr lvl="0"/>
            <a:endParaRPr lang="en-GB" dirty="0">
              <a:solidFill>
                <a:prstClr val="black"/>
              </a:solidFill>
              <a:latin typeface="Times New Roman" panose="02020603050405020304" pitchFamily="18" charset="0"/>
              <a:cs typeface="Times New Roman" panose="02020603050405020304" pitchFamily="18" charset="0"/>
            </a:endParaRPr>
          </a:p>
          <a:p>
            <a:pPr lvl="0"/>
            <a:r>
              <a:rPr lang="en-GB" dirty="0">
                <a:solidFill>
                  <a:prstClr val="black"/>
                </a:solidFill>
                <a:latin typeface="Times New Roman" panose="02020603050405020304" pitchFamily="18" charset="0"/>
                <a:cs typeface="Times New Roman" panose="02020603050405020304" pitchFamily="18" charset="0"/>
              </a:rPr>
              <a:t>There is paramount  importance for the expert in Islamic finance to raise awareness of</a:t>
            </a:r>
            <a:r>
              <a:rPr lang="en-GB" i="1" dirty="0">
                <a:solidFill>
                  <a:prstClr val="black"/>
                </a:solidFill>
                <a:latin typeface="Times New Roman" panose="02020603050405020304" pitchFamily="18" charset="0"/>
                <a:cs typeface="Times New Roman" panose="02020603050405020304" pitchFamily="18" charset="0"/>
              </a:rPr>
              <a:t> </a:t>
            </a:r>
            <a:r>
              <a:rPr lang="en-GB" i="1" dirty="0" err="1">
                <a:solidFill>
                  <a:prstClr val="black"/>
                </a:solidFill>
                <a:latin typeface="Times New Roman" panose="02020603050405020304" pitchFamily="18" charset="0"/>
                <a:cs typeface="Times New Roman" panose="02020603050405020304" pitchFamily="18" charset="0"/>
              </a:rPr>
              <a:t>Riba</a:t>
            </a:r>
            <a:r>
              <a:rPr lang="en-GB" i="1" dirty="0">
                <a:solidFill>
                  <a:prstClr val="black"/>
                </a:solidFill>
                <a:latin typeface="Times New Roman" panose="02020603050405020304" pitchFamily="18" charset="0"/>
                <a:cs typeface="Times New Roman" panose="02020603050405020304" pitchFamily="18" charset="0"/>
              </a:rPr>
              <a:t> </a:t>
            </a:r>
            <a:r>
              <a:rPr lang="en-GB" dirty="0">
                <a:solidFill>
                  <a:prstClr val="black"/>
                </a:solidFill>
                <a:latin typeface="Times New Roman" panose="02020603050405020304" pitchFamily="18" charset="0"/>
                <a:cs typeface="Times New Roman" panose="02020603050405020304" pitchFamily="18" charset="0"/>
              </a:rPr>
              <a:t>as well as Islamic banking not only to the lay people but also to the Muslim preachers and non Muslims,</a:t>
            </a:r>
          </a:p>
          <a:p>
            <a:pPr lvl="0"/>
            <a:r>
              <a:rPr lang="en-GB" dirty="0">
                <a:solidFill>
                  <a:prstClr val="black"/>
                </a:solidFill>
                <a:latin typeface="Times New Roman" panose="02020603050405020304" pitchFamily="18" charset="0"/>
                <a:cs typeface="Times New Roman" panose="02020603050405020304" pitchFamily="18" charset="0"/>
              </a:rPr>
              <a:t>Consequently Islamic banks are for all is doesn’t </a:t>
            </a:r>
            <a:r>
              <a:rPr lang="en-GB" dirty="0" smtClean="0">
                <a:solidFill>
                  <a:prstClr val="black"/>
                </a:solidFill>
                <a:latin typeface="Times New Roman" panose="02020603050405020304" pitchFamily="18" charset="0"/>
                <a:cs typeface="Times New Roman" panose="02020603050405020304" pitchFamily="18" charset="0"/>
              </a:rPr>
              <a:t>matter which </a:t>
            </a:r>
            <a:r>
              <a:rPr lang="en-GB" dirty="0">
                <a:solidFill>
                  <a:prstClr val="black"/>
                </a:solidFill>
                <a:latin typeface="Times New Roman" panose="02020603050405020304" pitchFamily="18" charset="0"/>
                <a:cs typeface="Times New Roman" panose="02020603050405020304" pitchFamily="18" charset="0"/>
              </a:rPr>
              <a:t>religion you belong </a:t>
            </a:r>
            <a:r>
              <a:rPr lang="en-GB" dirty="0" smtClean="0">
                <a:solidFill>
                  <a:prstClr val="black"/>
                </a:solidFill>
                <a:latin typeface="Times New Roman" panose="02020603050405020304" pitchFamily="18" charset="0"/>
                <a:cs typeface="Times New Roman" panose="02020603050405020304" pitchFamily="18" charset="0"/>
              </a:rPr>
              <a:t>because is </a:t>
            </a:r>
            <a:r>
              <a:rPr lang="en-GB" dirty="0">
                <a:solidFill>
                  <a:prstClr val="black"/>
                </a:solidFill>
                <a:latin typeface="Times New Roman" panose="02020603050405020304" pitchFamily="18" charset="0"/>
                <a:cs typeface="Times New Roman" panose="02020603050405020304" pitchFamily="18" charset="0"/>
              </a:rPr>
              <a:t>a matter of </a:t>
            </a:r>
            <a:r>
              <a:rPr lang="en-GB" i="1" dirty="0" err="1">
                <a:solidFill>
                  <a:prstClr val="black"/>
                </a:solidFill>
                <a:latin typeface="Times New Roman" panose="02020603050405020304" pitchFamily="18" charset="0"/>
                <a:cs typeface="Times New Roman" panose="02020603050405020304" pitchFamily="18" charset="0"/>
              </a:rPr>
              <a:t>muamlalat</a:t>
            </a:r>
            <a:r>
              <a:rPr lang="en-GB" dirty="0">
                <a:solidFill>
                  <a:prstClr val="black"/>
                </a:solidFill>
                <a:latin typeface="Times New Roman" panose="02020603050405020304" pitchFamily="18" charset="0"/>
                <a:cs typeface="Times New Roman" panose="02020603050405020304" pitchFamily="18" charset="0"/>
              </a:rPr>
              <a:t> dealing and not </a:t>
            </a:r>
            <a:r>
              <a:rPr lang="en-GB" i="1" dirty="0" err="1">
                <a:solidFill>
                  <a:prstClr val="black"/>
                </a:solidFill>
                <a:latin typeface="Times New Roman" panose="02020603050405020304" pitchFamily="18" charset="0"/>
                <a:cs typeface="Times New Roman" panose="02020603050405020304" pitchFamily="18" charset="0"/>
              </a:rPr>
              <a:t>ibada</a:t>
            </a:r>
            <a:r>
              <a:rPr lang="en-GB" dirty="0" err="1">
                <a:solidFill>
                  <a:prstClr val="black"/>
                </a:solidFill>
                <a:latin typeface="Times New Roman" panose="02020603050405020304" pitchFamily="18" charset="0"/>
                <a:cs typeface="Times New Roman" panose="02020603050405020304" pitchFamily="18" charset="0"/>
              </a:rPr>
              <a:t>t</a:t>
            </a:r>
            <a:r>
              <a:rPr lang="en-GB" dirty="0">
                <a:solidFill>
                  <a:prstClr val="black"/>
                </a:solidFill>
                <a:latin typeface="Times New Roman" panose="02020603050405020304" pitchFamily="18" charset="0"/>
                <a:cs typeface="Times New Roman" panose="02020603050405020304" pitchFamily="18" charset="0"/>
              </a:rPr>
              <a:t> worshipping like prayers, fasting </a:t>
            </a:r>
            <a:r>
              <a:rPr lang="en-GB" dirty="0" smtClean="0">
                <a:solidFill>
                  <a:prstClr val="black"/>
                </a:solidFill>
                <a:latin typeface="Times New Roman" panose="02020603050405020304" pitchFamily="18" charset="0"/>
                <a:cs typeface="Times New Roman" panose="02020603050405020304" pitchFamily="18" charset="0"/>
              </a:rPr>
              <a:t>etc.</a:t>
            </a:r>
            <a:endParaRPr lang="en-GB" dirty="0"/>
          </a:p>
        </p:txBody>
      </p:sp>
    </p:spTree>
    <p:extLst>
      <p:ext uri="{BB962C8B-B14F-4D97-AF65-F5344CB8AC3E}">
        <p14:creationId xmlns:p14="http://schemas.microsoft.com/office/powerpoint/2010/main" val="16925408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21690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231</TotalTime>
  <Words>592</Words>
  <Application>Microsoft Office PowerPoint</Application>
  <PresentationFormat>Widescreen</PresentationFormat>
  <Paragraphs>70</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Times New Roman</vt:lpstr>
      <vt:lpstr>Trebuchet MS</vt:lpstr>
      <vt:lpstr>Wingdings 3</vt:lpstr>
      <vt:lpstr>Facet</vt:lpstr>
      <vt:lpstr>THE MISCONCEPTION OF RIBA AND MAIN DIFFERENCES BETWEEN ISLAMIC AND CONVENTIONAL BANKS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MISCONCEPTION OF RIBA AND MAIN DIFERENCES BETWEEN ISLAMIC AND CONVENTIONAL BANKS</dc:title>
  <dc:creator>haydar</dc:creator>
  <cp:lastModifiedBy>haydar</cp:lastModifiedBy>
  <cp:revision>27</cp:revision>
  <dcterms:created xsi:type="dcterms:W3CDTF">2018-04-15T10:35:51Z</dcterms:created>
  <dcterms:modified xsi:type="dcterms:W3CDTF">2018-04-16T17:56:13Z</dcterms:modified>
</cp:coreProperties>
</file>